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81" r:id="rId4"/>
    <p:sldId id="283" r:id="rId5"/>
    <p:sldId id="258" r:id="rId6"/>
    <p:sldId id="259" r:id="rId7"/>
    <p:sldId id="262" r:id="rId8"/>
    <p:sldId id="272" r:id="rId9"/>
    <p:sldId id="260" r:id="rId10"/>
    <p:sldId id="261" r:id="rId11"/>
    <p:sldId id="263" r:id="rId12"/>
    <p:sldId id="265" r:id="rId13"/>
    <p:sldId id="266" r:id="rId14"/>
    <p:sldId id="267" r:id="rId15"/>
    <p:sldId id="268" r:id="rId16"/>
    <p:sldId id="269" r:id="rId17"/>
    <p:sldId id="270" r:id="rId18"/>
    <p:sldId id="271" r:id="rId19"/>
    <p:sldId id="273" r:id="rId20"/>
    <p:sldId id="274" r:id="rId21"/>
    <p:sldId id="275" r:id="rId22"/>
    <p:sldId id="276" r:id="rId23"/>
    <p:sldId id="280" r:id="rId24"/>
    <p:sldId id="284" r:id="rId25"/>
    <p:sldId id="285" r:id="rId26"/>
    <p:sldId id="287" r:id="rId27"/>
    <p:sldId id="288" r:id="rId28"/>
    <p:sldId id="282" r:id="rId29"/>
    <p:sldId id="289" r:id="rId30"/>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BF9"/>
    <a:srgbClr val="7030A0"/>
    <a:srgbClr val="000000"/>
    <a:srgbClr val="7C7C7C"/>
    <a:srgbClr val="FF0000"/>
    <a:srgbClr val="FFFF0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89" autoAdjust="0"/>
    <p:restoredTop sz="94660"/>
  </p:normalViewPr>
  <p:slideViewPr>
    <p:cSldViewPr snapToGrid="0">
      <p:cViewPr>
        <p:scale>
          <a:sx n="90" d="100"/>
          <a:sy n="90" d="100"/>
        </p:scale>
        <p:origin x="288" y="-48"/>
      </p:cViewPr>
      <p:guideLst>
        <p:guide orient="horz" pos="235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984889-7624-45AE-85B7-D7B381AE2B78}"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pPr rtl="1"/>
          <a:endParaRPr lang="ar-EG"/>
        </a:p>
      </dgm:t>
    </dgm:pt>
    <dgm:pt modelId="{A6D0C671-7306-41EE-89EA-1185B3D3E10A}">
      <dgm:prSet phldrT="[Text]"/>
      <dgm:spPr/>
      <dgm:t>
        <a:bodyPr/>
        <a:lstStyle/>
        <a:p>
          <a:pPr rtl="1"/>
          <a:r>
            <a:rPr lang="en-US" b="1" dirty="0"/>
            <a:t>ERP</a:t>
          </a:r>
        </a:p>
      </dgm:t>
    </dgm:pt>
    <dgm:pt modelId="{54F31709-669D-4E26-B4E8-5B0BE795933A}" type="parTrans" cxnId="{6B476D7A-2473-4BDF-8CFF-45BECE5CDAD9}">
      <dgm:prSet/>
      <dgm:spPr/>
      <dgm:t>
        <a:bodyPr/>
        <a:lstStyle/>
        <a:p>
          <a:pPr rtl="1"/>
          <a:endParaRPr lang="ar-EG"/>
        </a:p>
      </dgm:t>
    </dgm:pt>
    <dgm:pt modelId="{239F6628-D66C-4ABA-9622-03B7735A3388}" type="sibTrans" cxnId="{6B476D7A-2473-4BDF-8CFF-45BECE5CDAD9}">
      <dgm:prSet/>
      <dgm:spPr/>
      <dgm:t>
        <a:bodyPr/>
        <a:lstStyle/>
        <a:p>
          <a:pPr rtl="1"/>
          <a:endParaRPr lang="ar-EG"/>
        </a:p>
      </dgm:t>
    </dgm:pt>
    <dgm:pt modelId="{E7570DB7-928E-47FA-AF02-6A3AF65CC03B}">
      <dgm:prSet phldrT="[Text]" custT="1"/>
      <dgm:spPr>
        <a:solidFill>
          <a:srgbClr val="92D050"/>
        </a:solidFill>
        <a:ln w="57150">
          <a:solidFill>
            <a:schemeClr val="bg1"/>
          </a:solidFill>
        </a:ln>
      </dgm:spPr>
      <dgm:t>
        <a:bodyPr/>
        <a:lstStyle/>
        <a:p>
          <a:pPr rtl="1"/>
          <a:r>
            <a:rPr lang="en-US" sz="1100" b="1" dirty="0"/>
            <a:t>Finance</a:t>
          </a:r>
          <a:endParaRPr lang="ar-EG" sz="1100" b="1" dirty="0"/>
        </a:p>
      </dgm:t>
    </dgm:pt>
    <dgm:pt modelId="{8FF589D1-EF31-4B95-881D-8FD3460AC18E}" type="parTrans" cxnId="{A6FD8F14-1471-4129-A202-0CD82B0E1C21}">
      <dgm:prSet/>
      <dgm:spPr/>
      <dgm:t>
        <a:bodyPr/>
        <a:lstStyle/>
        <a:p>
          <a:pPr rtl="1"/>
          <a:endParaRPr lang="ar-EG"/>
        </a:p>
      </dgm:t>
    </dgm:pt>
    <dgm:pt modelId="{B51BF2B9-F133-4326-B0F1-3FA53F452AB2}" type="sibTrans" cxnId="{A6FD8F14-1471-4129-A202-0CD82B0E1C21}">
      <dgm:prSet/>
      <dgm:spPr/>
      <dgm:t>
        <a:bodyPr/>
        <a:lstStyle/>
        <a:p>
          <a:pPr rtl="1"/>
          <a:endParaRPr lang="ar-EG"/>
        </a:p>
      </dgm:t>
    </dgm:pt>
    <dgm:pt modelId="{2204C661-0321-4131-9B38-72C1050C28EE}">
      <dgm:prSet phldrT="[Text]" custT="1"/>
      <dgm:spPr>
        <a:solidFill>
          <a:srgbClr val="FFFF00"/>
        </a:solidFill>
        <a:ln w="57150">
          <a:solidFill>
            <a:schemeClr val="bg1"/>
          </a:solidFill>
        </a:ln>
      </dgm:spPr>
      <dgm:t>
        <a:bodyPr/>
        <a:lstStyle/>
        <a:p>
          <a:pPr rtl="1"/>
          <a:r>
            <a:rPr lang="en-US" sz="1100" b="1" dirty="0"/>
            <a:t>Human Resource</a:t>
          </a:r>
          <a:endParaRPr lang="ar-EG" sz="1100" b="1" dirty="0"/>
        </a:p>
      </dgm:t>
    </dgm:pt>
    <dgm:pt modelId="{32EE244E-D12B-42FC-91C0-8B3FBC335914}" type="parTrans" cxnId="{18EF150C-757C-4EF1-B06E-43CAF4609F29}">
      <dgm:prSet/>
      <dgm:spPr/>
      <dgm:t>
        <a:bodyPr/>
        <a:lstStyle/>
        <a:p>
          <a:pPr rtl="1"/>
          <a:endParaRPr lang="ar-EG"/>
        </a:p>
      </dgm:t>
    </dgm:pt>
    <dgm:pt modelId="{E222752B-BBF5-4D2D-8BAD-04C0CB3FC8FA}" type="sibTrans" cxnId="{18EF150C-757C-4EF1-B06E-43CAF4609F29}">
      <dgm:prSet/>
      <dgm:spPr/>
      <dgm:t>
        <a:bodyPr/>
        <a:lstStyle/>
        <a:p>
          <a:pPr rtl="1"/>
          <a:endParaRPr lang="ar-EG"/>
        </a:p>
      </dgm:t>
    </dgm:pt>
    <dgm:pt modelId="{106C53C8-880F-4AA6-A38C-08C62AD0FC9E}">
      <dgm:prSet phldrT="[Text]" custT="1"/>
      <dgm:spPr>
        <a:solidFill>
          <a:srgbClr val="C00000"/>
        </a:solidFill>
        <a:ln w="57150">
          <a:solidFill>
            <a:schemeClr val="bg1"/>
          </a:solidFill>
        </a:ln>
      </dgm:spPr>
      <dgm:t>
        <a:bodyPr/>
        <a:lstStyle/>
        <a:p>
          <a:pPr rtl="1"/>
          <a:r>
            <a:rPr lang="en-US" sz="1100" b="1" dirty="0">
              <a:solidFill>
                <a:schemeClr val="bg1"/>
              </a:solidFill>
            </a:rPr>
            <a:t>logistic support</a:t>
          </a:r>
          <a:endParaRPr lang="ar-EG" sz="1100" b="1" dirty="0">
            <a:solidFill>
              <a:schemeClr val="bg1"/>
            </a:solidFill>
          </a:endParaRPr>
        </a:p>
      </dgm:t>
    </dgm:pt>
    <dgm:pt modelId="{D0787B1D-2443-49AE-BFCD-9E8FC77D9155}" type="parTrans" cxnId="{68871267-63E5-4E3B-9274-9A09E577A990}">
      <dgm:prSet/>
      <dgm:spPr/>
      <dgm:t>
        <a:bodyPr/>
        <a:lstStyle/>
        <a:p>
          <a:pPr rtl="1"/>
          <a:endParaRPr lang="ar-EG"/>
        </a:p>
      </dgm:t>
    </dgm:pt>
    <dgm:pt modelId="{17E77FC0-5CD7-4EEB-9087-5D694A67E5C8}" type="sibTrans" cxnId="{68871267-63E5-4E3B-9274-9A09E577A990}">
      <dgm:prSet/>
      <dgm:spPr/>
      <dgm:t>
        <a:bodyPr/>
        <a:lstStyle/>
        <a:p>
          <a:pPr rtl="1"/>
          <a:endParaRPr lang="ar-EG"/>
        </a:p>
      </dgm:t>
    </dgm:pt>
    <dgm:pt modelId="{D6152998-1E6C-45AE-8FE4-213CD8D19812}">
      <dgm:prSet phldrT="[Text]" custT="1"/>
      <dgm:spPr>
        <a:solidFill>
          <a:srgbClr val="7030A0"/>
        </a:solidFill>
        <a:ln w="57150">
          <a:solidFill>
            <a:schemeClr val="bg1"/>
          </a:solidFill>
        </a:ln>
      </dgm:spPr>
      <dgm:t>
        <a:bodyPr/>
        <a:lstStyle/>
        <a:p>
          <a:pPr rtl="1"/>
          <a:r>
            <a:rPr lang="en-US" sz="1100" b="1" dirty="0">
              <a:solidFill>
                <a:schemeClr val="bg1"/>
              </a:solidFill>
            </a:rPr>
            <a:t>Student &amp; Education</a:t>
          </a:r>
          <a:endParaRPr lang="ar-EG" sz="1100" b="1" dirty="0">
            <a:solidFill>
              <a:schemeClr val="bg1"/>
            </a:solidFill>
          </a:endParaRPr>
        </a:p>
      </dgm:t>
    </dgm:pt>
    <dgm:pt modelId="{39CAFA50-8F81-42E9-943A-B6638BB61CB4}" type="parTrans" cxnId="{F2616077-AEB6-4D5D-9C65-5C5AC64C4D2D}">
      <dgm:prSet/>
      <dgm:spPr/>
      <dgm:t>
        <a:bodyPr/>
        <a:lstStyle/>
        <a:p>
          <a:pPr rtl="1"/>
          <a:endParaRPr lang="ar-EG"/>
        </a:p>
      </dgm:t>
    </dgm:pt>
    <dgm:pt modelId="{6C49A46C-5275-4CF1-8415-78B63109AC40}" type="sibTrans" cxnId="{F2616077-AEB6-4D5D-9C65-5C5AC64C4D2D}">
      <dgm:prSet/>
      <dgm:spPr/>
      <dgm:t>
        <a:bodyPr/>
        <a:lstStyle/>
        <a:p>
          <a:pPr rtl="1"/>
          <a:endParaRPr lang="ar-EG"/>
        </a:p>
      </dgm:t>
    </dgm:pt>
    <dgm:pt modelId="{DB1E3CF2-9407-49F7-8BC1-2BB35DC4396F}">
      <dgm:prSet phldrT="[Text]" custT="1"/>
      <dgm:spPr>
        <a:solidFill>
          <a:srgbClr val="7C7C7C"/>
        </a:solidFill>
        <a:ln w="57150">
          <a:solidFill>
            <a:schemeClr val="bg1"/>
          </a:solidFill>
        </a:ln>
      </dgm:spPr>
      <dgm:t>
        <a:bodyPr/>
        <a:lstStyle/>
        <a:p>
          <a:pPr rtl="1"/>
          <a:r>
            <a:rPr lang="en-US" sz="1100" b="1" dirty="0">
              <a:solidFill>
                <a:schemeClr val="bg1"/>
              </a:solidFill>
            </a:rPr>
            <a:t>Housing</a:t>
          </a:r>
          <a:endParaRPr lang="ar-EG" sz="1100" b="1" dirty="0">
            <a:solidFill>
              <a:schemeClr val="bg1"/>
            </a:solidFill>
          </a:endParaRPr>
        </a:p>
      </dgm:t>
    </dgm:pt>
    <dgm:pt modelId="{0256CDD1-B789-4EA1-8CB0-DC827B09E930}" type="parTrans" cxnId="{C6CFC8D3-307C-4DD1-AAAE-CA57F8DCDF1F}">
      <dgm:prSet/>
      <dgm:spPr/>
      <dgm:t>
        <a:bodyPr/>
        <a:lstStyle/>
        <a:p>
          <a:pPr rtl="1"/>
          <a:endParaRPr lang="ar-EG"/>
        </a:p>
      </dgm:t>
    </dgm:pt>
    <dgm:pt modelId="{7702C343-22A9-4CFD-B478-6351E73EC84C}" type="sibTrans" cxnId="{C6CFC8D3-307C-4DD1-AAAE-CA57F8DCDF1F}">
      <dgm:prSet/>
      <dgm:spPr/>
      <dgm:t>
        <a:bodyPr/>
        <a:lstStyle/>
        <a:p>
          <a:pPr rtl="1"/>
          <a:endParaRPr lang="ar-EG"/>
        </a:p>
      </dgm:t>
    </dgm:pt>
    <dgm:pt modelId="{296E92E3-A1E1-49E5-AB12-E0F3E6B16FF5}">
      <dgm:prSet phldrT="[Text]" custT="1"/>
      <dgm:spPr>
        <a:solidFill>
          <a:srgbClr val="00B0F0"/>
        </a:solidFill>
        <a:ln w="57150">
          <a:solidFill>
            <a:schemeClr val="bg1"/>
          </a:solidFill>
        </a:ln>
      </dgm:spPr>
      <dgm:t>
        <a:bodyPr/>
        <a:lstStyle/>
        <a:p>
          <a:pPr rtl="1"/>
          <a:r>
            <a:rPr lang="en-US" sz="1100" b="1" dirty="0">
              <a:solidFill>
                <a:schemeClr val="bg1"/>
              </a:solidFill>
            </a:rPr>
            <a:t>Clinic &amp; pharmacy</a:t>
          </a:r>
          <a:endParaRPr lang="ar-EG" sz="1100" b="1" dirty="0">
            <a:solidFill>
              <a:schemeClr val="bg1"/>
            </a:solidFill>
          </a:endParaRPr>
        </a:p>
      </dgm:t>
    </dgm:pt>
    <dgm:pt modelId="{2B04BEE2-B50E-4A5B-B9AA-0D2F071133DA}" type="parTrans" cxnId="{F3D98081-D76A-4188-8345-C3DC89687226}">
      <dgm:prSet/>
      <dgm:spPr/>
      <dgm:t>
        <a:bodyPr/>
        <a:lstStyle/>
        <a:p>
          <a:pPr rtl="1"/>
          <a:endParaRPr lang="ar-EG"/>
        </a:p>
      </dgm:t>
    </dgm:pt>
    <dgm:pt modelId="{E47EAA0C-8CC6-41DB-AB1F-A8DA80D04A97}" type="sibTrans" cxnId="{F3D98081-D76A-4188-8345-C3DC89687226}">
      <dgm:prSet/>
      <dgm:spPr/>
      <dgm:t>
        <a:bodyPr/>
        <a:lstStyle/>
        <a:p>
          <a:pPr rtl="1"/>
          <a:endParaRPr lang="ar-EG"/>
        </a:p>
      </dgm:t>
    </dgm:pt>
    <dgm:pt modelId="{D203DB2A-238A-4CF0-8257-E9AFCF621D80}" type="pres">
      <dgm:prSet presAssocID="{05984889-7624-45AE-85B7-D7B381AE2B78}" presName="composite" presStyleCnt="0">
        <dgm:presLayoutVars>
          <dgm:chMax val="1"/>
          <dgm:dir/>
          <dgm:resizeHandles val="exact"/>
        </dgm:presLayoutVars>
      </dgm:prSet>
      <dgm:spPr/>
    </dgm:pt>
    <dgm:pt modelId="{916D0131-AC24-40B2-BCAE-60C8B7AFE984}" type="pres">
      <dgm:prSet presAssocID="{05984889-7624-45AE-85B7-D7B381AE2B78}" presName="radial" presStyleCnt="0">
        <dgm:presLayoutVars>
          <dgm:animLvl val="ctr"/>
        </dgm:presLayoutVars>
      </dgm:prSet>
      <dgm:spPr/>
    </dgm:pt>
    <dgm:pt modelId="{CAC97944-C830-4F8B-9481-23E8C994676F}" type="pres">
      <dgm:prSet presAssocID="{A6D0C671-7306-41EE-89EA-1185B3D3E10A}" presName="centerShape" presStyleLbl="vennNode1" presStyleIdx="0" presStyleCnt="7"/>
      <dgm:spPr/>
    </dgm:pt>
    <dgm:pt modelId="{F6536398-DFBB-439A-98E0-49C62709ADB4}" type="pres">
      <dgm:prSet presAssocID="{E7570DB7-928E-47FA-AF02-6A3AF65CC03B}" presName="node" presStyleLbl="vennNode1" presStyleIdx="1" presStyleCnt="7">
        <dgm:presLayoutVars>
          <dgm:bulletEnabled val="1"/>
        </dgm:presLayoutVars>
      </dgm:prSet>
      <dgm:spPr/>
    </dgm:pt>
    <dgm:pt modelId="{1DA6A530-874D-444C-9CEE-51F76C86A5E5}" type="pres">
      <dgm:prSet presAssocID="{2204C661-0321-4131-9B38-72C1050C28EE}" presName="node" presStyleLbl="vennNode1" presStyleIdx="2" presStyleCnt="7">
        <dgm:presLayoutVars>
          <dgm:bulletEnabled val="1"/>
        </dgm:presLayoutVars>
      </dgm:prSet>
      <dgm:spPr/>
    </dgm:pt>
    <dgm:pt modelId="{901B6F31-DD9E-4CF0-9FCC-3F88F95C51CC}" type="pres">
      <dgm:prSet presAssocID="{106C53C8-880F-4AA6-A38C-08C62AD0FC9E}" presName="node" presStyleLbl="vennNode1" presStyleIdx="3" presStyleCnt="7">
        <dgm:presLayoutVars>
          <dgm:bulletEnabled val="1"/>
        </dgm:presLayoutVars>
      </dgm:prSet>
      <dgm:spPr/>
    </dgm:pt>
    <dgm:pt modelId="{D979EAB8-6644-450B-A8ED-EC5482CD22A1}" type="pres">
      <dgm:prSet presAssocID="{D6152998-1E6C-45AE-8FE4-213CD8D19812}" presName="node" presStyleLbl="vennNode1" presStyleIdx="4" presStyleCnt="7">
        <dgm:presLayoutVars>
          <dgm:bulletEnabled val="1"/>
        </dgm:presLayoutVars>
      </dgm:prSet>
      <dgm:spPr/>
    </dgm:pt>
    <dgm:pt modelId="{9A5A75BA-2D35-4758-AC14-463A5AF3D831}" type="pres">
      <dgm:prSet presAssocID="{DB1E3CF2-9407-49F7-8BC1-2BB35DC4396F}" presName="node" presStyleLbl="vennNode1" presStyleIdx="5" presStyleCnt="7">
        <dgm:presLayoutVars>
          <dgm:bulletEnabled val="1"/>
        </dgm:presLayoutVars>
      </dgm:prSet>
      <dgm:spPr/>
    </dgm:pt>
    <dgm:pt modelId="{5A1434E7-9818-4040-8DE8-2FE6652245CA}" type="pres">
      <dgm:prSet presAssocID="{296E92E3-A1E1-49E5-AB12-E0F3E6B16FF5}" presName="node" presStyleLbl="vennNode1" presStyleIdx="6" presStyleCnt="7">
        <dgm:presLayoutVars>
          <dgm:bulletEnabled val="1"/>
        </dgm:presLayoutVars>
      </dgm:prSet>
      <dgm:spPr/>
    </dgm:pt>
  </dgm:ptLst>
  <dgm:cxnLst>
    <dgm:cxn modelId="{18EF150C-757C-4EF1-B06E-43CAF4609F29}" srcId="{A6D0C671-7306-41EE-89EA-1185B3D3E10A}" destId="{2204C661-0321-4131-9B38-72C1050C28EE}" srcOrd="1" destOrd="0" parTransId="{32EE244E-D12B-42FC-91C0-8B3FBC335914}" sibTransId="{E222752B-BBF5-4D2D-8BAD-04C0CB3FC8FA}"/>
    <dgm:cxn modelId="{A6FD8F14-1471-4129-A202-0CD82B0E1C21}" srcId="{A6D0C671-7306-41EE-89EA-1185B3D3E10A}" destId="{E7570DB7-928E-47FA-AF02-6A3AF65CC03B}" srcOrd="0" destOrd="0" parTransId="{8FF589D1-EF31-4B95-881D-8FD3460AC18E}" sibTransId="{B51BF2B9-F133-4326-B0F1-3FA53F452AB2}"/>
    <dgm:cxn modelId="{0914AD35-A882-4A53-9587-C9E99D6923A3}" type="presOf" srcId="{D6152998-1E6C-45AE-8FE4-213CD8D19812}" destId="{D979EAB8-6644-450B-A8ED-EC5482CD22A1}" srcOrd="0" destOrd="0" presId="urn:microsoft.com/office/officeart/2005/8/layout/radial3"/>
    <dgm:cxn modelId="{3B1C845E-97FA-4C4B-9787-2B42A8DD6036}" type="presOf" srcId="{296E92E3-A1E1-49E5-AB12-E0F3E6B16FF5}" destId="{5A1434E7-9818-4040-8DE8-2FE6652245CA}" srcOrd="0" destOrd="0" presId="urn:microsoft.com/office/officeart/2005/8/layout/radial3"/>
    <dgm:cxn modelId="{BA144A43-8BFD-4BC6-ADEB-B13CBC67BF1E}" type="presOf" srcId="{05984889-7624-45AE-85B7-D7B381AE2B78}" destId="{D203DB2A-238A-4CF0-8257-E9AFCF621D80}" srcOrd="0" destOrd="0" presId="urn:microsoft.com/office/officeart/2005/8/layout/radial3"/>
    <dgm:cxn modelId="{68871267-63E5-4E3B-9274-9A09E577A990}" srcId="{A6D0C671-7306-41EE-89EA-1185B3D3E10A}" destId="{106C53C8-880F-4AA6-A38C-08C62AD0FC9E}" srcOrd="2" destOrd="0" parTransId="{D0787B1D-2443-49AE-BFCD-9E8FC77D9155}" sibTransId="{17E77FC0-5CD7-4EEB-9087-5D694A67E5C8}"/>
    <dgm:cxn modelId="{741F1948-4286-4DB4-AD69-132CBCD29A3F}" type="presOf" srcId="{2204C661-0321-4131-9B38-72C1050C28EE}" destId="{1DA6A530-874D-444C-9CEE-51F76C86A5E5}" srcOrd="0" destOrd="0" presId="urn:microsoft.com/office/officeart/2005/8/layout/radial3"/>
    <dgm:cxn modelId="{B49BDB68-CE11-48AA-86DF-D783CFFD9703}" type="presOf" srcId="{DB1E3CF2-9407-49F7-8BC1-2BB35DC4396F}" destId="{9A5A75BA-2D35-4758-AC14-463A5AF3D831}" srcOrd="0" destOrd="0" presId="urn:microsoft.com/office/officeart/2005/8/layout/radial3"/>
    <dgm:cxn modelId="{F2616077-AEB6-4D5D-9C65-5C5AC64C4D2D}" srcId="{A6D0C671-7306-41EE-89EA-1185B3D3E10A}" destId="{D6152998-1E6C-45AE-8FE4-213CD8D19812}" srcOrd="3" destOrd="0" parTransId="{39CAFA50-8F81-42E9-943A-B6638BB61CB4}" sibTransId="{6C49A46C-5275-4CF1-8415-78B63109AC40}"/>
    <dgm:cxn modelId="{C9406877-F0BF-49E6-94DC-F37C9A3096BB}" type="presOf" srcId="{E7570DB7-928E-47FA-AF02-6A3AF65CC03B}" destId="{F6536398-DFBB-439A-98E0-49C62709ADB4}" srcOrd="0" destOrd="0" presId="urn:microsoft.com/office/officeart/2005/8/layout/radial3"/>
    <dgm:cxn modelId="{6B476D7A-2473-4BDF-8CFF-45BECE5CDAD9}" srcId="{05984889-7624-45AE-85B7-D7B381AE2B78}" destId="{A6D0C671-7306-41EE-89EA-1185B3D3E10A}" srcOrd="0" destOrd="0" parTransId="{54F31709-669D-4E26-B4E8-5B0BE795933A}" sibTransId="{239F6628-D66C-4ABA-9622-03B7735A3388}"/>
    <dgm:cxn modelId="{8EDD1E7B-B112-413B-82FA-422E71B2EBAE}" type="presOf" srcId="{106C53C8-880F-4AA6-A38C-08C62AD0FC9E}" destId="{901B6F31-DD9E-4CF0-9FCC-3F88F95C51CC}" srcOrd="0" destOrd="0" presId="urn:microsoft.com/office/officeart/2005/8/layout/radial3"/>
    <dgm:cxn modelId="{F3D98081-D76A-4188-8345-C3DC89687226}" srcId="{A6D0C671-7306-41EE-89EA-1185B3D3E10A}" destId="{296E92E3-A1E1-49E5-AB12-E0F3E6B16FF5}" srcOrd="5" destOrd="0" parTransId="{2B04BEE2-B50E-4A5B-B9AA-0D2F071133DA}" sibTransId="{E47EAA0C-8CC6-41DB-AB1F-A8DA80D04A97}"/>
    <dgm:cxn modelId="{C6CFC8D3-307C-4DD1-AAAE-CA57F8DCDF1F}" srcId="{A6D0C671-7306-41EE-89EA-1185B3D3E10A}" destId="{DB1E3CF2-9407-49F7-8BC1-2BB35DC4396F}" srcOrd="4" destOrd="0" parTransId="{0256CDD1-B789-4EA1-8CB0-DC827B09E930}" sibTransId="{7702C343-22A9-4CFD-B478-6351E73EC84C}"/>
    <dgm:cxn modelId="{468057F2-9B97-4F75-AC7E-D59E4382BE98}" type="presOf" srcId="{A6D0C671-7306-41EE-89EA-1185B3D3E10A}" destId="{CAC97944-C830-4F8B-9481-23E8C994676F}" srcOrd="0" destOrd="0" presId="urn:microsoft.com/office/officeart/2005/8/layout/radial3"/>
    <dgm:cxn modelId="{AB014DC2-A905-4D30-A52B-74758A2C3732}" type="presParOf" srcId="{D203DB2A-238A-4CF0-8257-E9AFCF621D80}" destId="{916D0131-AC24-40B2-BCAE-60C8B7AFE984}" srcOrd="0" destOrd="0" presId="urn:microsoft.com/office/officeart/2005/8/layout/radial3"/>
    <dgm:cxn modelId="{E8DCDE04-6FFC-4318-A853-54802B45867E}" type="presParOf" srcId="{916D0131-AC24-40B2-BCAE-60C8B7AFE984}" destId="{CAC97944-C830-4F8B-9481-23E8C994676F}" srcOrd="0" destOrd="0" presId="urn:microsoft.com/office/officeart/2005/8/layout/radial3"/>
    <dgm:cxn modelId="{B2D21DF2-1DBD-45A2-B56D-7EB9D65D9823}" type="presParOf" srcId="{916D0131-AC24-40B2-BCAE-60C8B7AFE984}" destId="{F6536398-DFBB-439A-98E0-49C62709ADB4}" srcOrd="1" destOrd="0" presId="urn:microsoft.com/office/officeart/2005/8/layout/radial3"/>
    <dgm:cxn modelId="{595D6B11-60AC-4630-97DE-A65C427AED1A}" type="presParOf" srcId="{916D0131-AC24-40B2-BCAE-60C8B7AFE984}" destId="{1DA6A530-874D-444C-9CEE-51F76C86A5E5}" srcOrd="2" destOrd="0" presId="urn:microsoft.com/office/officeart/2005/8/layout/radial3"/>
    <dgm:cxn modelId="{3DA7B0EA-B7A5-41B3-A9C7-9E7678233DDB}" type="presParOf" srcId="{916D0131-AC24-40B2-BCAE-60C8B7AFE984}" destId="{901B6F31-DD9E-4CF0-9FCC-3F88F95C51CC}" srcOrd="3" destOrd="0" presId="urn:microsoft.com/office/officeart/2005/8/layout/radial3"/>
    <dgm:cxn modelId="{E2590717-3A45-4599-B3E7-A881BF180A63}" type="presParOf" srcId="{916D0131-AC24-40B2-BCAE-60C8B7AFE984}" destId="{D979EAB8-6644-450B-A8ED-EC5482CD22A1}" srcOrd="4" destOrd="0" presId="urn:microsoft.com/office/officeart/2005/8/layout/radial3"/>
    <dgm:cxn modelId="{9143F2C4-7312-461D-AA4A-FE4568156A2A}" type="presParOf" srcId="{916D0131-AC24-40B2-BCAE-60C8B7AFE984}" destId="{9A5A75BA-2D35-4758-AC14-463A5AF3D831}" srcOrd="5" destOrd="0" presId="urn:microsoft.com/office/officeart/2005/8/layout/radial3"/>
    <dgm:cxn modelId="{EAE5255B-7561-4612-9B33-FA9845C76EE5}" type="presParOf" srcId="{916D0131-AC24-40B2-BCAE-60C8B7AFE984}" destId="{5A1434E7-9818-4040-8DE8-2FE6652245CA}" srcOrd="6" destOrd="0" presId="urn:microsoft.com/office/officeart/2005/8/layout/radial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97944-C830-4F8B-9481-23E8C994676F}">
      <dsp:nvSpPr>
        <dsp:cNvPr id="0" name=""/>
        <dsp:cNvSpPr/>
      </dsp:nvSpPr>
      <dsp:spPr>
        <a:xfrm>
          <a:off x="1103089" y="715974"/>
          <a:ext cx="1783654" cy="1783654"/>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9850" tIns="69850" rIns="69850" bIns="69850" numCol="1" spcCol="1270" anchor="ctr" anchorCtr="0">
          <a:noAutofit/>
        </a:bodyPr>
        <a:lstStyle/>
        <a:p>
          <a:pPr marL="0" lvl="0" indent="0" algn="ctr" defTabSz="2444750" rtl="1">
            <a:lnSpc>
              <a:spcPct val="90000"/>
            </a:lnSpc>
            <a:spcBef>
              <a:spcPct val="0"/>
            </a:spcBef>
            <a:spcAft>
              <a:spcPct val="35000"/>
            </a:spcAft>
            <a:buNone/>
          </a:pPr>
          <a:r>
            <a:rPr lang="en-US" sz="5500" b="1" kern="1200" dirty="0"/>
            <a:t>ERP</a:t>
          </a:r>
        </a:p>
      </dsp:txBody>
      <dsp:txXfrm>
        <a:off x="1364299" y="977184"/>
        <a:ext cx="1261234" cy="1261234"/>
      </dsp:txXfrm>
    </dsp:sp>
    <dsp:sp modelId="{F6536398-DFBB-439A-98E0-49C62709ADB4}">
      <dsp:nvSpPr>
        <dsp:cNvPr id="0" name=""/>
        <dsp:cNvSpPr/>
      </dsp:nvSpPr>
      <dsp:spPr>
        <a:xfrm>
          <a:off x="1549002" y="318"/>
          <a:ext cx="891827" cy="891827"/>
        </a:xfrm>
        <a:prstGeom prst="ellipse">
          <a:avLst/>
        </a:prstGeom>
        <a:solidFill>
          <a:srgbClr val="92D050"/>
        </a:solid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rtl="1">
            <a:lnSpc>
              <a:spcPct val="90000"/>
            </a:lnSpc>
            <a:spcBef>
              <a:spcPct val="0"/>
            </a:spcBef>
            <a:spcAft>
              <a:spcPct val="35000"/>
            </a:spcAft>
            <a:buNone/>
          </a:pPr>
          <a:r>
            <a:rPr lang="en-US" sz="1100" b="1" kern="1200" dirty="0"/>
            <a:t>Finance</a:t>
          </a:r>
          <a:endParaRPr lang="ar-EG" sz="1100" b="1" kern="1200" dirty="0"/>
        </a:p>
      </dsp:txBody>
      <dsp:txXfrm>
        <a:off x="1679607" y="130923"/>
        <a:ext cx="630617" cy="630617"/>
      </dsp:txXfrm>
    </dsp:sp>
    <dsp:sp modelId="{1DA6A530-874D-444C-9CEE-51F76C86A5E5}">
      <dsp:nvSpPr>
        <dsp:cNvPr id="0" name=""/>
        <dsp:cNvSpPr/>
      </dsp:nvSpPr>
      <dsp:spPr>
        <a:xfrm>
          <a:off x="2554951" y="581103"/>
          <a:ext cx="891827" cy="891827"/>
        </a:xfrm>
        <a:prstGeom prst="ellipse">
          <a:avLst/>
        </a:prstGeom>
        <a:solidFill>
          <a:srgbClr val="FFFF00"/>
        </a:solid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rtl="1">
            <a:lnSpc>
              <a:spcPct val="90000"/>
            </a:lnSpc>
            <a:spcBef>
              <a:spcPct val="0"/>
            </a:spcBef>
            <a:spcAft>
              <a:spcPct val="35000"/>
            </a:spcAft>
            <a:buNone/>
          </a:pPr>
          <a:r>
            <a:rPr lang="en-US" sz="1100" b="1" kern="1200" dirty="0"/>
            <a:t>Human Resource</a:t>
          </a:r>
          <a:endParaRPr lang="ar-EG" sz="1100" b="1" kern="1200" dirty="0"/>
        </a:p>
      </dsp:txBody>
      <dsp:txXfrm>
        <a:off x="2685556" y="711708"/>
        <a:ext cx="630617" cy="630617"/>
      </dsp:txXfrm>
    </dsp:sp>
    <dsp:sp modelId="{901B6F31-DD9E-4CF0-9FCC-3F88F95C51CC}">
      <dsp:nvSpPr>
        <dsp:cNvPr id="0" name=""/>
        <dsp:cNvSpPr/>
      </dsp:nvSpPr>
      <dsp:spPr>
        <a:xfrm>
          <a:off x="2554951" y="1742672"/>
          <a:ext cx="891827" cy="891827"/>
        </a:xfrm>
        <a:prstGeom prst="ellipse">
          <a:avLst/>
        </a:prstGeom>
        <a:solidFill>
          <a:srgbClr val="C00000"/>
        </a:solid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rtl="1">
            <a:lnSpc>
              <a:spcPct val="90000"/>
            </a:lnSpc>
            <a:spcBef>
              <a:spcPct val="0"/>
            </a:spcBef>
            <a:spcAft>
              <a:spcPct val="35000"/>
            </a:spcAft>
            <a:buNone/>
          </a:pPr>
          <a:r>
            <a:rPr lang="en-US" sz="1100" b="1" kern="1200" dirty="0">
              <a:solidFill>
                <a:schemeClr val="bg1"/>
              </a:solidFill>
            </a:rPr>
            <a:t>logistic support</a:t>
          </a:r>
          <a:endParaRPr lang="ar-EG" sz="1100" b="1" kern="1200" dirty="0">
            <a:solidFill>
              <a:schemeClr val="bg1"/>
            </a:solidFill>
          </a:endParaRPr>
        </a:p>
      </dsp:txBody>
      <dsp:txXfrm>
        <a:off x="2685556" y="1873277"/>
        <a:ext cx="630617" cy="630617"/>
      </dsp:txXfrm>
    </dsp:sp>
    <dsp:sp modelId="{D979EAB8-6644-450B-A8ED-EC5482CD22A1}">
      <dsp:nvSpPr>
        <dsp:cNvPr id="0" name=""/>
        <dsp:cNvSpPr/>
      </dsp:nvSpPr>
      <dsp:spPr>
        <a:xfrm>
          <a:off x="1549002" y="2323457"/>
          <a:ext cx="891827" cy="891827"/>
        </a:xfrm>
        <a:prstGeom prst="ellipse">
          <a:avLst/>
        </a:prstGeom>
        <a:solidFill>
          <a:srgbClr val="7030A0"/>
        </a:solid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rtl="1">
            <a:lnSpc>
              <a:spcPct val="90000"/>
            </a:lnSpc>
            <a:spcBef>
              <a:spcPct val="0"/>
            </a:spcBef>
            <a:spcAft>
              <a:spcPct val="35000"/>
            </a:spcAft>
            <a:buNone/>
          </a:pPr>
          <a:r>
            <a:rPr lang="en-US" sz="1100" b="1" kern="1200" dirty="0">
              <a:solidFill>
                <a:schemeClr val="bg1"/>
              </a:solidFill>
            </a:rPr>
            <a:t>Student &amp; Education</a:t>
          </a:r>
          <a:endParaRPr lang="ar-EG" sz="1100" b="1" kern="1200" dirty="0">
            <a:solidFill>
              <a:schemeClr val="bg1"/>
            </a:solidFill>
          </a:endParaRPr>
        </a:p>
      </dsp:txBody>
      <dsp:txXfrm>
        <a:off x="1679607" y="2454062"/>
        <a:ext cx="630617" cy="630617"/>
      </dsp:txXfrm>
    </dsp:sp>
    <dsp:sp modelId="{9A5A75BA-2D35-4758-AC14-463A5AF3D831}">
      <dsp:nvSpPr>
        <dsp:cNvPr id="0" name=""/>
        <dsp:cNvSpPr/>
      </dsp:nvSpPr>
      <dsp:spPr>
        <a:xfrm>
          <a:off x="543054" y="1742672"/>
          <a:ext cx="891827" cy="891827"/>
        </a:xfrm>
        <a:prstGeom prst="ellipse">
          <a:avLst/>
        </a:prstGeom>
        <a:solidFill>
          <a:srgbClr val="7C7C7C"/>
        </a:solid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rtl="1">
            <a:lnSpc>
              <a:spcPct val="90000"/>
            </a:lnSpc>
            <a:spcBef>
              <a:spcPct val="0"/>
            </a:spcBef>
            <a:spcAft>
              <a:spcPct val="35000"/>
            </a:spcAft>
            <a:buNone/>
          </a:pPr>
          <a:r>
            <a:rPr lang="en-US" sz="1100" b="1" kern="1200" dirty="0">
              <a:solidFill>
                <a:schemeClr val="bg1"/>
              </a:solidFill>
            </a:rPr>
            <a:t>Housing</a:t>
          </a:r>
          <a:endParaRPr lang="ar-EG" sz="1100" b="1" kern="1200" dirty="0">
            <a:solidFill>
              <a:schemeClr val="bg1"/>
            </a:solidFill>
          </a:endParaRPr>
        </a:p>
      </dsp:txBody>
      <dsp:txXfrm>
        <a:off x="673659" y="1873277"/>
        <a:ext cx="630617" cy="630617"/>
      </dsp:txXfrm>
    </dsp:sp>
    <dsp:sp modelId="{5A1434E7-9818-4040-8DE8-2FE6652245CA}">
      <dsp:nvSpPr>
        <dsp:cNvPr id="0" name=""/>
        <dsp:cNvSpPr/>
      </dsp:nvSpPr>
      <dsp:spPr>
        <a:xfrm>
          <a:off x="543054" y="581103"/>
          <a:ext cx="891827" cy="891827"/>
        </a:xfrm>
        <a:prstGeom prst="ellipse">
          <a:avLst/>
        </a:prstGeom>
        <a:solidFill>
          <a:srgbClr val="00B0F0"/>
        </a:solid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rtl="1">
            <a:lnSpc>
              <a:spcPct val="90000"/>
            </a:lnSpc>
            <a:spcBef>
              <a:spcPct val="0"/>
            </a:spcBef>
            <a:spcAft>
              <a:spcPct val="35000"/>
            </a:spcAft>
            <a:buNone/>
          </a:pPr>
          <a:r>
            <a:rPr lang="en-US" sz="1100" b="1" kern="1200" dirty="0">
              <a:solidFill>
                <a:schemeClr val="bg1"/>
              </a:solidFill>
            </a:rPr>
            <a:t>Clinic &amp; pharmacy</a:t>
          </a:r>
          <a:endParaRPr lang="ar-EG" sz="1100" b="1" kern="1200" dirty="0">
            <a:solidFill>
              <a:schemeClr val="bg1"/>
            </a:solidFill>
          </a:endParaRPr>
        </a:p>
      </dsp:txBody>
      <dsp:txXfrm>
        <a:off x="673659" y="711708"/>
        <a:ext cx="630617" cy="630617"/>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90C0F-03DC-468B-92E8-F62D6A5B07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224CF4-1E60-4093-83D3-15E2209675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48463B-DC70-417A-A9FA-954625080F8A}"/>
              </a:ext>
            </a:extLst>
          </p:cNvPr>
          <p:cNvSpPr>
            <a:spLocks noGrp="1"/>
          </p:cNvSpPr>
          <p:nvPr>
            <p:ph type="dt" sz="half" idx="10"/>
          </p:nvPr>
        </p:nvSpPr>
        <p:spPr/>
        <p:txBody>
          <a:bodyPr/>
          <a:lstStyle/>
          <a:p>
            <a:fld id="{38601871-DB87-4CE1-A253-D75A6CC14B08}" type="datetimeFigureOut">
              <a:rPr lang="en-US" smtClean="0"/>
              <a:t>7/4/2018</a:t>
            </a:fld>
            <a:endParaRPr lang="en-US"/>
          </a:p>
        </p:txBody>
      </p:sp>
      <p:sp>
        <p:nvSpPr>
          <p:cNvPr id="5" name="Footer Placeholder 4">
            <a:extLst>
              <a:ext uri="{FF2B5EF4-FFF2-40B4-BE49-F238E27FC236}">
                <a16:creationId xmlns:a16="http://schemas.microsoft.com/office/drawing/2014/main" id="{905CFE8C-A5BA-4D6E-8AC2-B119C2E08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668C22-BE38-400C-A305-202EF81C3031}"/>
              </a:ext>
            </a:extLst>
          </p:cNvPr>
          <p:cNvSpPr>
            <a:spLocks noGrp="1"/>
          </p:cNvSpPr>
          <p:nvPr>
            <p:ph type="sldNum" sz="quarter" idx="12"/>
          </p:nvPr>
        </p:nvSpPr>
        <p:spPr/>
        <p:txBody>
          <a:bodyPr/>
          <a:lstStyle/>
          <a:p>
            <a:fld id="{E4EA8A8D-562D-4C89-B1E4-39418CDE938D}" type="slidenum">
              <a:rPr lang="en-US" smtClean="0"/>
              <a:t>‹#›</a:t>
            </a:fld>
            <a:endParaRPr lang="en-US"/>
          </a:p>
        </p:txBody>
      </p:sp>
    </p:spTree>
    <p:extLst>
      <p:ext uri="{BB962C8B-B14F-4D97-AF65-F5344CB8AC3E}">
        <p14:creationId xmlns:p14="http://schemas.microsoft.com/office/powerpoint/2010/main" val="643783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956D5-4C56-4B9B-9BB6-3BB011A1F0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1E9132-61CD-4434-B8E4-1F64E90B943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8AE4A7-6CFD-487A-A4CC-6948ABC71C6B}"/>
              </a:ext>
            </a:extLst>
          </p:cNvPr>
          <p:cNvSpPr>
            <a:spLocks noGrp="1"/>
          </p:cNvSpPr>
          <p:nvPr>
            <p:ph type="dt" sz="half" idx="10"/>
          </p:nvPr>
        </p:nvSpPr>
        <p:spPr/>
        <p:txBody>
          <a:bodyPr/>
          <a:lstStyle/>
          <a:p>
            <a:fld id="{38601871-DB87-4CE1-A253-D75A6CC14B08}" type="datetimeFigureOut">
              <a:rPr lang="en-US" smtClean="0"/>
              <a:t>7/4/2018</a:t>
            </a:fld>
            <a:endParaRPr lang="en-US"/>
          </a:p>
        </p:txBody>
      </p:sp>
      <p:sp>
        <p:nvSpPr>
          <p:cNvPr id="5" name="Footer Placeholder 4">
            <a:extLst>
              <a:ext uri="{FF2B5EF4-FFF2-40B4-BE49-F238E27FC236}">
                <a16:creationId xmlns:a16="http://schemas.microsoft.com/office/drawing/2014/main" id="{73E840E7-1DCD-4526-A4DE-BDD24B297F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21FF3B-7EC8-4143-BADE-FBDF740A8626}"/>
              </a:ext>
            </a:extLst>
          </p:cNvPr>
          <p:cNvSpPr>
            <a:spLocks noGrp="1"/>
          </p:cNvSpPr>
          <p:nvPr>
            <p:ph type="sldNum" sz="quarter" idx="12"/>
          </p:nvPr>
        </p:nvSpPr>
        <p:spPr/>
        <p:txBody>
          <a:bodyPr/>
          <a:lstStyle/>
          <a:p>
            <a:fld id="{E4EA8A8D-562D-4C89-B1E4-39418CDE938D}" type="slidenum">
              <a:rPr lang="en-US" smtClean="0"/>
              <a:t>‹#›</a:t>
            </a:fld>
            <a:endParaRPr lang="en-US"/>
          </a:p>
        </p:txBody>
      </p:sp>
    </p:spTree>
    <p:extLst>
      <p:ext uri="{BB962C8B-B14F-4D97-AF65-F5344CB8AC3E}">
        <p14:creationId xmlns:p14="http://schemas.microsoft.com/office/powerpoint/2010/main" val="529810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4CF6C3-CEF7-4575-A9E7-FBC00FE124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219164-4D36-4D7C-BB3D-D61024811E6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7054E6-A2DD-417C-89D9-F80A2CA8A3E6}"/>
              </a:ext>
            </a:extLst>
          </p:cNvPr>
          <p:cNvSpPr>
            <a:spLocks noGrp="1"/>
          </p:cNvSpPr>
          <p:nvPr>
            <p:ph type="dt" sz="half" idx="10"/>
          </p:nvPr>
        </p:nvSpPr>
        <p:spPr/>
        <p:txBody>
          <a:bodyPr/>
          <a:lstStyle/>
          <a:p>
            <a:fld id="{38601871-DB87-4CE1-A253-D75A6CC14B08}" type="datetimeFigureOut">
              <a:rPr lang="en-US" smtClean="0"/>
              <a:t>7/4/2018</a:t>
            </a:fld>
            <a:endParaRPr lang="en-US"/>
          </a:p>
        </p:txBody>
      </p:sp>
      <p:sp>
        <p:nvSpPr>
          <p:cNvPr id="5" name="Footer Placeholder 4">
            <a:extLst>
              <a:ext uri="{FF2B5EF4-FFF2-40B4-BE49-F238E27FC236}">
                <a16:creationId xmlns:a16="http://schemas.microsoft.com/office/drawing/2014/main" id="{99248012-727D-467C-AF05-1850A39231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CAEFCC-17CA-4531-AA07-9DE6C63FA17A}"/>
              </a:ext>
            </a:extLst>
          </p:cNvPr>
          <p:cNvSpPr>
            <a:spLocks noGrp="1"/>
          </p:cNvSpPr>
          <p:nvPr>
            <p:ph type="sldNum" sz="quarter" idx="12"/>
          </p:nvPr>
        </p:nvSpPr>
        <p:spPr/>
        <p:txBody>
          <a:bodyPr/>
          <a:lstStyle/>
          <a:p>
            <a:fld id="{E4EA8A8D-562D-4C89-B1E4-39418CDE938D}" type="slidenum">
              <a:rPr lang="en-US" smtClean="0"/>
              <a:t>‹#›</a:t>
            </a:fld>
            <a:endParaRPr lang="en-US"/>
          </a:p>
        </p:txBody>
      </p:sp>
    </p:spTree>
    <p:extLst>
      <p:ext uri="{BB962C8B-B14F-4D97-AF65-F5344CB8AC3E}">
        <p14:creationId xmlns:p14="http://schemas.microsoft.com/office/powerpoint/2010/main" val="3622241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78692-5D81-4048-92E6-287821FD99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45031A-7FAF-42A1-AA82-3A293A22546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E04B97-4205-4A4D-A496-20BB838D13FC}"/>
              </a:ext>
            </a:extLst>
          </p:cNvPr>
          <p:cNvSpPr>
            <a:spLocks noGrp="1"/>
          </p:cNvSpPr>
          <p:nvPr>
            <p:ph type="dt" sz="half" idx="10"/>
          </p:nvPr>
        </p:nvSpPr>
        <p:spPr/>
        <p:txBody>
          <a:bodyPr/>
          <a:lstStyle/>
          <a:p>
            <a:fld id="{38601871-DB87-4CE1-A253-D75A6CC14B08}" type="datetimeFigureOut">
              <a:rPr lang="en-US" smtClean="0"/>
              <a:t>7/4/2018</a:t>
            </a:fld>
            <a:endParaRPr lang="en-US"/>
          </a:p>
        </p:txBody>
      </p:sp>
      <p:sp>
        <p:nvSpPr>
          <p:cNvPr id="5" name="Footer Placeholder 4">
            <a:extLst>
              <a:ext uri="{FF2B5EF4-FFF2-40B4-BE49-F238E27FC236}">
                <a16:creationId xmlns:a16="http://schemas.microsoft.com/office/drawing/2014/main" id="{9503FBD7-313E-4259-8A52-9C113A4C1E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50281-D0AB-4811-B0AE-179B38175635}"/>
              </a:ext>
            </a:extLst>
          </p:cNvPr>
          <p:cNvSpPr>
            <a:spLocks noGrp="1"/>
          </p:cNvSpPr>
          <p:nvPr>
            <p:ph type="sldNum" sz="quarter" idx="12"/>
          </p:nvPr>
        </p:nvSpPr>
        <p:spPr/>
        <p:txBody>
          <a:bodyPr/>
          <a:lstStyle/>
          <a:p>
            <a:fld id="{E4EA8A8D-562D-4C89-B1E4-39418CDE938D}" type="slidenum">
              <a:rPr lang="en-US" smtClean="0"/>
              <a:t>‹#›</a:t>
            </a:fld>
            <a:endParaRPr lang="en-US"/>
          </a:p>
        </p:txBody>
      </p:sp>
    </p:spTree>
    <p:extLst>
      <p:ext uri="{BB962C8B-B14F-4D97-AF65-F5344CB8AC3E}">
        <p14:creationId xmlns:p14="http://schemas.microsoft.com/office/powerpoint/2010/main" val="2456403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82A9C-DC80-4EAA-9E7E-08495F6014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181675-67F5-4598-A1EF-B063CF63A3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5FB1331-14A6-4F56-A7F4-7D4C024866EC}"/>
              </a:ext>
            </a:extLst>
          </p:cNvPr>
          <p:cNvSpPr>
            <a:spLocks noGrp="1"/>
          </p:cNvSpPr>
          <p:nvPr>
            <p:ph type="dt" sz="half" idx="10"/>
          </p:nvPr>
        </p:nvSpPr>
        <p:spPr/>
        <p:txBody>
          <a:bodyPr/>
          <a:lstStyle/>
          <a:p>
            <a:fld id="{38601871-DB87-4CE1-A253-D75A6CC14B08}" type="datetimeFigureOut">
              <a:rPr lang="en-US" smtClean="0"/>
              <a:t>7/4/2018</a:t>
            </a:fld>
            <a:endParaRPr lang="en-US"/>
          </a:p>
        </p:txBody>
      </p:sp>
      <p:sp>
        <p:nvSpPr>
          <p:cNvPr id="5" name="Footer Placeholder 4">
            <a:extLst>
              <a:ext uri="{FF2B5EF4-FFF2-40B4-BE49-F238E27FC236}">
                <a16:creationId xmlns:a16="http://schemas.microsoft.com/office/drawing/2014/main" id="{5D87ACBF-86D9-4114-8018-8AD8E3C0A9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B56BD-82D6-4EFD-A716-C07B61550824}"/>
              </a:ext>
            </a:extLst>
          </p:cNvPr>
          <p:cNvSpPr>
            <a:spLocks noGrp="1"/>
          </p:cNvSpPr>
          <p:nvPr>
            <p:ph type="sldNum" sz="quarter" idx="12"/>
          </p:nvPr>
        </p:nvSpPr>
        <p:spPr/>
        <p:txBody>
          <a:bodyPr/>
          <a:lstStyle/>
          <a:p>
            <a:fld id="{E4EA8A8D-562D-4C89-B1E4-39418CDE938D}" type="slidenum">
              <a:rPr lang="en-US" smtClean="0"/>
              <a:t>‹#›</a:t>
            </a:fld>
            <a:endParaRPr lang="en-US"/>
          </a:p>
        </p:txBody>
      </p:sp>
    </p:spTree>
    <p:extLst>
      <p:ext uri="{BB962C8B-B14F-4D97-AF65-F5344CB8AC3E}">
        <p14:creationId xmlns:p14="http://schemas.microsoft.com/office/powerpoint/2010/main" val="1414317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095C4-ABC1-451B-B7D2-89AF27F2A8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9AC387-8BCD-46DB-ACB4-3BE7B60D6AF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6275D0-02E3-4145-BA2F-7E68101E5E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F5D2E8-3B35-4C69-9080-66DA0B09AFB9}"/>
              </a:ext>
            </a:extLst>
          </p:cNvPr>
          <p:cNvSpPr>
            <a:spLocks noGrp="1"/>
          </p:cNvSpPr>
          <p:nvPr>
            <p:ph type="dt" sz="half" idx="10"/>
          </p:nvPr>
        </p:nvSpPr>
        <p:spPr/>
        <p:txBody>
          <a:bodyPr/>
          <a:lstStyle/>
          <a:p>
            <a:fld id="{38601871-DB87-4CE1-A253-D75A6CC14B08}" type="datetimeFigureOut">
              <a:rPr lang="en-US" smtClean="0"/>
              <a:t>7/4/2018</a:t>
            </a:fld>
            <a:endParaRPr lang="en-US"/>
          </a:p>
        </p:txBody>
      </p:sp>
      <p:sp>
        <p:nvSpPr>
          <p:cNvPr id="6" name="Footer Placeholder 5">
            <a:extLst>
              <a:ext uri="{FF2B5EF4-FFF2-40B4-BE49-F238E27FC236}">
                <a16:creationId xmlns:a16="http://schemas.microsoft.com/office/drawing/2014/main" id="{29054C2D-EAB9-4846-B58E-D1078A8315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4AEC01-F304-4D3A-8CDA-97880C4CD162}"/>
              </a:ext>
            </a:extLst>
          </p:cNvPr>
          <p:cNvSpPr>
            <a:spLocks noGrp="1"/>
          </p:cNvSpPr>
          <p:nvPr>
            <p:ph type="sldNum" sz="quarter" idx="12"/>
          </p:nvPr>
        </p:nvSpPr>
        <p:spPr/>
        <p:txBody>
          <a:bodyPr/>
          <a:lstStyle/>
          <a:p>
            <a:fld id="{E4EA8A8D-562D-4C89-B1E4-39418CDE938D}" type="slidenum">
              <a:rPr lang="en-US" smtClean="0"/>
              <a:t>‹#›</a:t>
            </a:fld>
            <a:endParaRPr lang="en-US"/>
          </a:p>
        </p:txBody>
      </p:sp>
    </p:spTree>
    <p:extLst>
      <p:ext uri="{BB962C8B-B14F-4D97-AF65-F5344CB8AC3E}">
        <p14:creationId xmlns:p14="http://schemas.microsoft.com/office/powerpoint/2010/main" val="736588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BF269-4AC4-4EE2-B5AC-B691264B1A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B02928-C270-4758-891A-9BD8F1AAA5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9A24DA-6C0C-4C39-8FD9-36F87CA22D6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E5777D-EF8F-49B9-A2AA-3EA3B4D377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90E9F5-C593-4AAF-81A9-5A23944F41A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BF978E-36D9-4D6E-98CE-ADACED1D86F6}"/>
              </a:ext>
            </a:extLst>
          </p:cNvPr>
          <p:cNvSpPr>
            <a:spLocks noGrp="1"/>
          </p:cNvSpPr>
          <p:nvPr>
            <p:ph type="dt" sz="half" idx="10"/>
          </p:nvPr>
        </p:nvSpPr>
        <p:spPr/>
        <p:txBody>
          <a:bodyPr/>
          <a:lstStyle/>
          <a:p>
            <a:fld id="{38601871-DB87-4CE1-A253-D75A6CC14B08}" type="datetimeFigureOut">
              <a:rPr lang="en-US" smtClean="0"/>
              <a:t>7/4/2018</a:t>
            </a:fld>
            <a:endParaRPr lang="en-US"/>
          </a:p>
        </p:txBody>
      </p:sp>
      <p:sp>
        <p:nvSpPr>
          <p:cNvPr id="8" name="Footer Placeholder 7">
            <a:extLst>
              <a:ext uri="{FF2B5EF4-FFF2-40B4-BE49-F238E27FC236}">
                <a16:creationId xmlns:a16="http://schemas.microsoft.com/office/drawing/2014/main" id="{FFDCDD4F-EA2F-4B9E-9DD1-57FEECC52F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85F303-8875-4B7C-986D-2CF6FC6620F4}"/>
              </a:ext>
            </a:extLst>
          </p:cNvPr>
          <p:cNvSpPr>
            <a:spLocks noGrp="1"/>
          </p:cNvSpPr>
          <p:nvPr>
            <p:ph type="sldNum" sz="quarter" idx="12"/>
          </p:nvPr>
        </p:nvSpPr>
        <p:spPr/>
        <p:txBody>
          <a:bodyPr/>
          <a:lstStyle/>
          <a:p>
            <a:fld id="{E4EA8A8D-562D-4C89-B1E4-39418CDE938D}" type="slidenum">
              <a:rPr lang="en-US" smtClean="0"/>
              <a:t>‹#›</a:t>
            </a:fld>
            <a:endParaRPr lang="en-US"/>
          </a:p>
        </p:txBody>
      </p:sp>
    </p:spTree>
    <p:extLst>
      <p:ext uri="{BB962C8B-B14F-4D97-AF65-F5344CB8AC3E}">
        <p14:creationId xmlns:p14="http://schemas.microsoft.com/office/powerpoint/2010/main" val="1515941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1AD98-A79C-4B5F-BDD9-6CC9AF62BE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DA6E99-25E8-4FDD-94B6-4EAA21CB0D23}"/>
              </a:ext>
            </a:extLst>
          </p:cNvPr>
          <p:cNvSpPr>
            <a:spLocks noGrp="1"/>
          </p:cNvSpPr>
          <p:nvPr>
            <p:ph type="dt" sz="half" idx="10"/>
          </p:nvPr>
        </p:nvSpPr>
        <p:spPr/>
        <p:txBody>
          <a:bodyPr/>
          <a:lstStyle/>
          <a:p>
            <a:fld id="{38601871-DB87-4CE1-A253-D75A6CC14B08}" type="datetimeFigureOut">
              <a:rPr lang="en-US" smtClean="0"/>
              <a:t>7/4/2018</a:t>
            </a:fld>
            <a:endParaRPr lang="en-US"/>
          </a:p>
        </p:txBody>
      </p:sp>
      <p:sp>
        <p:nvSpPr>
          <p:cNvPr id="4" name="Footer Placeholder 3">
            <a:extLst>
              <a:ext uri="{FF2B5EF4-FFF2-40B4-BE49-F238E27FC236}">
                <a16:creationId xmlns:a16="http://schemas.microsoft.com/office/drawing/2014/main" id="{D547E409-8937-4457-B081-B9DD9AA980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A6CFEE-6905-4694-9C08-760A519745AA}"/>
              </a:ext>
            </a:extLst>
          </p:cNvPr>
          <p:cNvSpPr>
            <a:spLocks noGrp="1"/>
          </p:cNvSpPr>
          <p:nvPr>
            <p:ph type="sldNum" sz="quarter" idx="12"/>
          </p:nvPr>
        </p:nvSpPr>
        <p:spPr/>
        <p:txBody>
          <a:bodyPr/>
          <a:lstStyle/>
          <a:p>
            <a:fld id="{E4EA8A8D-562D-4C89-B1E4-39418CDE938D}" type="slidenum">
              <a:rPr lang="en-US" smtClean="0"/>
              <a:t>‹#›</a:t>
            </a:fld>
            <a:endParaRPr lang="en-US"/>
          </a:p>
        </p:txBody>
      </p:sp>
    </p:spTree>
    <p:extLst>
      <p:ext uri="{BB962C8B-B14F-4D97-AF65-F5344CB8AC3E}">
        <p14:creationId xmlns:p14="http://schemas.microsoft.com/office/powerpoint/2010/main" val="902387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412580-C054-421B-A2FB-3718741513B8}"/>
              </a:ext>
            </a:extLst>
          </p:cNvPr>
          <p:cNvSpPr>
            <a:spLocks noGrp="1"/>
          </p:cNvSpPr>
          <p:nvPr>
            <p:ph type="dt" sz="half" idx="10"/>
          </p:nvPr>
        </p:nvSpPr>
        <p:spPr/>
        <p:txBody>
          <a:bodyPr/>
          <a:lstStyle/>
          <a:p>
            <a:fld id="{38601871-DB87-4CE1-A253-D75A6CC14B08}" type="datetimeFigureOut">
              <a:rPr lang="en-US" smtClean="0"/>
              <a:t>7/4/2018</a:t>
            </a:fld>
            <a:endParaRPr lang="en-US"/>
          </a:p>
        </p:txBody>
      </p:sp>
      <p:sp>
        <p:nvSpPr>
          <p:cNvPr id="3" name="Footer Placeholder 2">
            <a:extLst>
              <a:ext uri="{FF2B5EF4-FFF2-40B4-BE49-F238E27FC236}">
                <a16:creationId xmlns:a16="http://schemas.microsoft.com/office/drawing/2014/main" id="{B885236A-3F8C-481C-9F99-F643E34128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27323D-E990-4EE9-97BC-B60092A6432A}"/>
              </a:ext>
            </a:extLst>
          </p:cNvPr>
          <p:cNvSpPr>
            <a:spLocks noGrp="1"/>
          </p:cNvSpPr>
          <p:nvPr>
            <p:ph type="sldNum" sz="quarter" idx="12"/>
          </p:nvPr>
        </p:nvSpPr>
        <p:spPr/>
        <p:txBody>
          <a:bodyPr/>
          <a:lstStyle/>
          <a:p>
            <a:fld id="{E4EA8A8D-562D-4C89-B1E4-39418CDE938D}" type="slidenum">
              <a:rPr lang="en-US" smtClean="0"/>
              <a:t>‹#›</a:t>
            </a:fld>
            <a:endParaRPr lang="en-US"/>
          </a:p>
        </p:txBody>
      </p:sp>
    </p:spTree>
    <p:extLst>
      <p:ext uri="{BB962C8B-B14F-4D97-AF65-F5344CB8AC3E}">
        <p14:creationId xmlns:p14="http://schemas.microsoft.com/office/powerpoint/2010/main" val="402352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2C46D-C34D-4D53-ACF9-3330F04A3D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F22032-723E-419A-B206-EF049DC8C5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17D4DE-0F56-4F4B-8CD3-3EF09A80F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4F6BAA-58C6-4604-ADE6-A4B0488A945C}"/>
              </a:ext>
            </a:extLst>
          </p:cNvPr>
          <p:cNvSpPr>
            <a:spLocks noGrp="1"/>
          </p:cNvSpPr>
          <p:nvPr>
            <p:ph type="dt" sz="half" idx="10"/>
          </p:nvPr>
        </p:nvSpPr>
        <p:spPr/>
        <p:txBody>
          <a:bodyPr/>
          <a:lstStyle/>
          <a:p>
            <a:fld id="{38601871-DB87-4CE1-A253-D75A6CC14B08}" type="datetimeFigureOut">
              <a:rPr lang="en-US" smtClean="0"/>
              <a:t>7/4/2018</a:t>
            </a:fld>
            <a:endParaRPr lang="en-US"/>
          </a:p>
        </p:txBody>
      </p:sp>
      <p:sp>
        <p:nvSpPr>
          <p:cNvPr id="6" name="Footer Placeholder 5">
            <a:extLst>
              <a:ext uri="{FF2B5EF4-FFF2-40B4-BE49-F238E27FC236}">
                <a16:creationId xmlns:a16="http://schemas.microsoft.com/office/drawing/2014/main" id="{6EE6E464-604A-4EAA-ACB1-DA02F5B541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BEFF03-F39A-474B-A353-51AEC579F146}"/>
              </a:ext>
            </a:extLst>
          </p:cNvPr>
          <p:cNvSpPr>
            <a:spLocks noGrp="1"/>
          </p:cNvSpPr>
          <p:nvPr>
            <p:ph type="sldNum" sz="quarter" idx="12"/>
          </p:nvPr>
        </p:nvSpPr>
        <p:spPr/>
        <p:txBody>
          <a:bodyPr/>
          <a:lstStyle/>
          <a:p>
            <a:fld id="{E4EA8A8D-562D-4C89-B1E4-39418CDE938D}" type="slidenum">
              <a:rPr lang="en-US" smtClean="0"/>
              <a:t>‹#›</a:t>
            </a:fld>
            <a:endParaRPr lang="en-US"/>
          </a:p>
        </p:txBody>
      </p:sp>
    </p:spTree>
    <p:extLst>
      <p:ext uri="{BB962C8B-B14F-4D97-AF65-F5344CB8AC3E}">
        <p14:creationId xmlns:p14="http://schemas.microsoft.com/office/powerpoint/2010/main" val="797772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17135-83DC-4EF0-8F9B-1268828314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9FAB99-550C-4FF7-806C-4DD8A850B9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40D9D0-0B7A-4BB2-A6FE-C42F585EE7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7BCF7C-D138-4AA7-92CD-5E4C637C1C36}"/>
              </a:ext>
            </a:extLst>
          </p:cNvPr>
          <p:cNvSpPr>
            <a:spLocks noGrp="1"/>
          </p:cNvSpPr>
          <p:nvPr>
            <p:ph type="dt" sz="half" idx="10"/>
          </p:nvPr>
        </p:nvSpPr>
        <p:spPr/>
        <p:txBody>
          <a:bodyPr/>
          <a:lstStyle/>
          <a:p>
            <a:fld id="{38601871-DB87-4CE1-A253-D75A6CC14B08}" type="datetimeFigureOut">
              <a:rPr lang="en-US" smtClean="0"/>
              <a:t>7/4/2018</a:t>
            </a:fld>
            <a:endParaRPr lang="en-US"/>
          </a:p>
        </p:txBody>
      </p:sp>
      <p:sp>
        <p:nvSpPr>
          <p:cNvPr id="6" name="Footer Placeholder 5">
            <a:extLst>
              <a:ext uri="{FF2B5EF4-FFF2-40B4-BE49-F238E27FC236}">
                <a16:creationId xmlns:a16="http://schemas.microsoft.com/office/drawing/2014/main" id="{BCAEBC6F-6200-4C08-88E7-E1B3B6E6AF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CB790F-CA24-460C-B146-245BE2505525}"/>
              </a:ext>
            </a:extLst>
          </p:cNvPr>
          <p:cNvSpPr>
            <a:spLocks noGrp="1"/>
          </p:cNvSpPr>
          <p:nvPr>
            <p:ph type="sldNum" sz="quarter" idx="12"/>
          </p:nvPr>
        </p:nvSpPr>
        <p:spPr/>
        <p:txBody>
          <a:bodyPr/>
          <a:lstStyle/>
          <a:p>
            <a:fld id="{E4EA8A8D-562D-4C89-B1E4-39418CDE938D}" type="slidenum">
              <a:rPr lang="en-US" smtClean="0"/>
              <a:t>‹#›</a:t>
            </a:fld>
            <a:endParaRPr lang="en-US"/>
          </a:p>
        </p:txBody>
      </p:sp>
    </p:spTree>
    <p:extLst>
      <p:ext uri="{BB962C8B-B14F-4D97-AF65-F5344CB8AC3E}">
        <p14:creationId xmlns:p14="http://schemas.microsoft.com/office/powerpoint/2010/main" val="381211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7F0DD5-169E-482B-889D-73F289560B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EA1ED1-E4AD-48AC-BF07-9A4309B8FD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5EE347-AB96-48D3-A70B-4425B1FC70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01871-DB87-4CE1-A253-D75A6CC14B08}" type="datetimeFigureOut">
              <a:rPr lang="en-US" smtClean="0"/>
              <a:t>7/4/2018</a:t>
            </a:fld>
            <a:endParaRPr lang="en-US"/>
          </a:p>
        </p:txBody>
      </p:sp>
      <p:sp>
        <p:nvSpPr>
          <p:cNvPr id="5" name="Footer Placeholder 4">
            <a:extLst>
              <a:ext uri="{FF2B5EF4-FFF2-40B4-BE49-F238E27FC236}">
                <a16:creationId xmlns:a16="http://schemas.microsoft.com/office/drawing/2014/main" id="{003A4D66-45B3-45CE-AA70-BF7C10D27E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286D77-7239-4FC8-A9D6-057A83B3BC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EA8A8D-562D-4C89-B1E4-39418CDE938D}" type="slidenum">
              <a:rPr lang="en-US" smtClean="0"/>
              <a:t>‹#›</a:t>
            </a:fld>
            <a:endParaRPr lang="en-US"/>
          </a:p>
        </p:txBody>
      </p:sp>
    </p:spTree>
    <p:extLst>
      <p:ext uri="{BB962C8B-B14F-4D97-AF65-F5344CB8AC3E}">
        <p14:creationId xmlns:p14="http://schemas.microsoft.com/office/powerpoint/2010/main" val="1070257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48.png"/><Relationship Id="rId7" Type="http://schemas.openxmlformats.org/officeDocument/2006/relationships/image" Target="../media/image3.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1.png"/><Relationship Id="rId7" Type="http://schemas.openxmlformats.org/officeDocument/2006/relationships/image" Target="../media/image3.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54.jpg"/><Relationship Id="rId7" Type="http://schemas.openxmlformats.org/officeDocument/2006/relationships/image" Target="../media/image4.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5.png"/><Relationship Id="rId7"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8.png"/><Relationship Id="rId7" Type="http://schemas.openxmlformats.org/officeDocument/2006/relationships/image" Target="../media/image3.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4.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2.png"/><Relationship Id="rId7" Type="http://schemas.openxmlformats.org/officeDocument/2006/relationships/image" Target="../media/image6.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6.png"/><Relationship Id="rId7" Type="http://schemas.openxmlformats.org/officeDocument/2006/relationships/image" Target="../media/image3.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png"/><Relationship Id="rId7" Type="http://schemas.openxmlformats.org/officeDocument/2006/relationships/image" Target="../media/image6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4.png"/><Relationship Id="rId10" Type="http://schemas.openxmlformats.org/officeDocument/2006/relationships/image" Target="../media/image70.png"/><Relationship Id="rId4" Type="http://schemas.openxmlformats.org/officeDocument/2006/relationships/image" Target="../media/image3.png"/><Relationship Id="rId9" Type="http://schemas.openxmlformats.org/officeDocument/2006/relationships/image" Target="../media/image69.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6.png"/><Relationship Id="rId7" Type="http://schemas.openxmlformats.org/officeDocument/2006/relationships/diagramLayout" Target="../diagrams/layout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4.pn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3.png"/><Relationship Id="rId5" Type="http://schemas.openxmlformats.org/officeDocument/2006/relationships/image" Target="../media/image21.png"/><Relationship Id="rId10" Type="http://schemas.openxmlformats.org/officeDocument/2006/relationships/image" Target="../media/image6.png"/><Relationship Id="rId4" Type="http://schemas.openxmlformats.org/officeDocument/2006/relationships/image" Target="../media/image20.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png"/><Relationship Id="rId5" Type="http://schemas.openxmlformats.org/officeDocument/2006/relationships/image" Target="../media/image30.png"/><Relationship Id="rId10" Type="http://schemas.openxmlformats.org/officeDocument/2006/relationships/image" Target="../media/image6.png"/><Relationship Id="rId4" Type="http://schemas.openxmlformats.org/officeDocument/2006/relationships/image" Target="../media/image29.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2.png"/><Relationship Id="rId7"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4.png"/><Relationship Id="rId4" Type="http://schemas.openxmlformats.org/officeDocument/2006/relationships/image" Target="../media/image30.png"/><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6BEF8B-4112-4CB2-8E88-B7D6DA71B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177" y="-118947"/>
            <a:ext cx="13702353" cy="6976947"/>
          </a:xfrm>
          <a:prstGeom prst="rect">
            <a:avLst/>
          </a:prstGeom>
        </p:spPr>
      </p:pic>
      <p:sp>
        <p:nvSpPr>
          <p:cNvPr id="6" name="Rectangle 5">
            <a:extLst>
              <a:ext uri="{FF2B5EF4-FFF2-40B4-BE49-F238E27FC236}">
                <a16:creationId xmlns:a16="http://schemas.microsoft.com/office/drawing/2014/main" id="{14B407D5-6893-427F-8F35-3FBD40EC085B}"/>
              </a:ext>
            </a:extLst>
          </p:cNvPr>
          <p:cNvSpPr/>
          <p:nvPr/>
        </p:nvSpPr>
        <p:spPr>
          <a:xfrm>
            <a:off x="-1091821" y="-232012"/>
            <a:ext cx="14562161" cy="7219666"/>
          </a:xfrm>
          <a:prstGeom prst="rect">
            <a:avLst/>
          </a:prstGeom>
          <a:solidFill>
            <a:srgbClr val="000000">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FB86AF4-E5D2-47DC-8D20-6F3A05B5A53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6699809" y="45924"/>
            <a:ext cx="5412165" cy="990960"/>
          </a:xfrm>
          <a:prstGeom prst="rect">
            <a:avLst/>
          </a:prstGeom>
        </p:spPr>
      </p:pic>
      <p:sp>
        <p:nvSpPr>
          <p:cNvPr id="9" name="TextBox 8">
            <a:extLst>
              <a:ext uri="{FF2B5EF4-FFF2-40B4-BE49-F238E27FC236}">
                <a16:creationId xmlns:a16="http://schemas.microsoft.com/office/drawing/2014/main" id="{42EB40BC-3031-4D62-8A31-CEE93929AD1D}"/>
              </a:ext>
            </a:extLst>
          </p:cNvPr>
          <p:cNvSpPr txBox="1"/>
          <p:nvPr/>
        </p:nvSpPr>
        <p:spPr>
          <a:xfrm>
            <a:off x="-661917" y="3033215"/>
            <a:ext cx="13702352" cy="1569660"/>
          </a:xfrm>
          <a:prstGeom prst="rect">
            <a:avLst/>
          </a:prstGeom>
          <a:noFill/>
        </p:spPr>
        <p:txBody>
          <a:bodyPr wrap="square" rtlCol="0">
            <a:spAutoFit/>
          </a:bodyPr>
          <a:lstStyle/>
          <a:p>
            <a:pPr algn="ctr"/>
            <a:r>
              <a:rPr lang="en-GB" sz="9600" b="1" dirty="0">
                <a:solidFill>
                  <a:srgbClr val="FFC000"/>
                </a:solidFill>
                <a:effectLst>
                  <a:outerShdw blurRad="38100" dist="38100" dir="2700000" algn="tl">
                    <a:srgbClr val="000000">
                      <a:alpha val="43137"/>
                    </a:srgbClr>
                  </a:outerShdw>
                </a:effectLst>
              </a:rPr>
              <a:t>Smart University</a:t>
            </a:r>
            <a:endParaRPr lang="en-US" sz="96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41279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900"/>
                                        <p:tgtEl>
                                          <p:spTgt spid="6"/>
                                        </p:tgtEl>
                                      </p:cBhvr>
                                    </p:animEffect>
                                  </p:childTnLst>
                                </p:cTn>
                              </p:par>
                              <p:par>
                                <p:cTn id="8" presetID="10" presetClass="entr" presetSubtype="0" fill="hold" nodeType="withEffect">
                                  <p:stCondLst>
                                    <p:cond delay="2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900"/>
                                        <p:tgtEl>
                                          <p:spTgt spid="8"/>
                                        </p:tgtEl>
                                      </p:cBhvr>
                                    </p:animEffect>
                                  </p:childTnLst>
                                </p:cTn>
                              </p:par>
                            </p:childTnLst>
                          </p:cTn>
                        </p:par>
                        <p:par>
                          <p:cTn id="11" fill="hold">
                            <p:stCondLst>
                              <p:cond delay="1100"/>
                            </p:stCondLst>
                            <p:childTnLst>
                              <p:par>
                                <p:cTn id="12" presetID="2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A753-F2D2-4B59-9C9C-41C1EAECF594}"/>
              </a:ext>
            </a:extLst>
          </p:cNvPr>
          <p:cNvSpPr>
            <a:spLocks noGrp="1"/>
          </p:cNvSpPr>
          <p:nvPr>
            <p:ph type="title"/>
          </p:nvPr>
        </p:nvSpPr>
        <p:spPr>
          <a:xfrm>
            <a:off x="838200" y="365125"/>
            <a:ext cx="10515600" cy="1325563"/>
          </a:xfrm>
        </p:spPr>
        <p:txBody>
          <a:bodyPr/>
          <a:lstStyle/>
          <a:p>
            <a:r>
              <a:rPr lang="en-US" b="1" dirty="0">
                <a:solidFill>
                  <a:srgbClr val="C00000"/>
                </a:solidFill>
              </a:rPr>
              <a:t>Cloud Account</a:t>
            </a:r>
            <a:endParaRPr lang="en-US" dirty="0">
              <a:solidFill>
                <a:srgbClr val="C00000"/>
              </a:solidFill>
            </a:endParaRPr>
          </a:p>
        </p:txBody>
      </p:sp>
      <p:sp>
        <p:nvSpPr>
          <p:cNvPr id="33" name="Arrow: Pentagon 32">
            <a:extLst>
              <a:ext uri="{FF2B5EF4-FFF2-40B4-BE49-F238E27FC236}">
                <a16:creationId xmlns:a16="http://schemas.microsoft.com/office/drawing/2014/main" id="{38199414-9B5B-40AA-B549-39714C669274}"/>
              </a:ext>
            </a:extLst>
          </p:cNvPr>
          <p:cNvSpPr/>
          <p:nvPr/>
        </p:nvSpPr>
        <p:spPr>
          <a:xfrm flipH="1">
            <a:off x="10260418" y="181542"/>
            <a:ext cx="1931581" cy="435934"/>
          </a:xfrm>
          <a:prstGeom prst="homePlate">
            <a:avLst>
              <a:gd name="adj" fmla="val 6951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rPr>
              <a:t>Student</a:t>
            </a:r>
            <a:endParaRPr lang="en-US" b="1" dirty="0">
              <a:solidFill>
                <a:schemeClr val="tx1"/>
              </a:solidFill>
            </a:endParaRPr>
          </a:p>
        </p:txBody>
      </p:sp>
      <p:sp>
        <p:nvSpPr>
          <p:cNvPr id="4" name="Rectangle 3">
            <a:extLst>
              <a:ext uri="{FF2B5EF4-FFF2-40B4-BE49-F238E27FC236}">
                <a16:creationId xmlns:a16="http://schemas.microsoft.com/office/drawing/2014/main" id="{E396EDEE-F027-45DC-B781-7EC4CAAB579D}"/>
              </a:ext>
            </a:extLst>
          </p:cNvPr>
          <p:cNvSpPr/>
          <p:nvPr/>
        </p:nvSpPr>
        <p:spPr>
          <a:xfrm>
            <a:off x="0" y="5107756"/>
            <a:ext cx="12191999" cy="646331"/>
          </a:xfrm>
          <a:prstGeom prst="rect">
            <a:avLst/>
          </a:prstGeom>
        </p:spPr>
        <p:txBody>
          <a:bodyPr wrap="square">
            <a:spAutoFit/>
          </a:bodyPr>
          <a:lstStyle/>
          <a:p>
            <a:pPr algn="ctr"/>
            <a:r>
              <a:rPr lang="en-GB" dirty="0"/>
              <a:t>Each student has his online storage in which he can store his academic documents and notes and share it with everyone.</a:t>
            </a:r>
          </a:p>
          <a:p>
            <a:pPr algn="ctr"/>
            <a:r>
              <a:rPr lang="en-GB" dirty="0"/>
              <a:t>Also through office 365 video &amp; audio calling group conference is available.</a:t>
            </a:r>
          </a:p>
        </p:txBody>
      </p:sp>
      <p:pic>
        <p:nvPicPr>
          <p:cNvPr id="1026" name="Picture 2" descr="https://www.themillergroup.com/wp-content/uploads/2018/04/Migrate_To_Office_365.jpg">
            <a:extLst>
              <a:ext uri="{FF2B5EF4-FFF2-40B4-BE49-F238E27FC236}">
                <a16:creationId xmlns:a16="http://schemas.microsoft.com/office/drawing/2014/main" id="{DB819122-1EBF-423A-A018-D36D62634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9605" y="1738535"/>
            <a:ext cx="5472222" cy="32767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69F1A75-08B9-40A2-9BED-AF811D8E8B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2795" y="1982933"/>
            <a:ext cx="2611943" cy="2611943"/>
          </a:xfrm>
          <a:prstGeom prst="rect">
            <a:avLst/>
          </a:prstGeom>
        </p:spPr>
      </p:pic>
      <p:sp>
        <p:nvSpPr>
          <p:cNvPr id="9" name="TextBox 8">
            <a:extLst>
              <a:ext uri="{FF2B5EF4-FFF2-40B4-BE49-F238E27FC236}">
                <a16:creationId xmlns:a16="http://schemas.microsoft.com/office/drawing/2014/main" id="{6D15127B-0484-4291-87D8-29244D153EA4}"/>
              </a:ext>
            </a:extLst>
          </p:cNvPr>
          <p:cNvSpPr txBox="1"/>
          <p:nvPr/>
        </p:nvSpPr>
        <p:spPr>
          <a:xfrm>
            <a:off x="5174513" y="2456496"/>
            <a:ext cx="1531088" cy="2215991"/>
          </a:xfrm>
          <a:prstGeom prst="rect">
            <a:avLst/>
          </a:prstGeom>
          <a:noFill/>
        </p:spPr>
        <p:txBody>
          <a:bodyPr wrap="square" rtlCol="0">
            <a:spAutoFit/>
          </a:bodyPr>
          <a:lstStyle/>
          <a:p>
            <a:r>
              <a:rPr lang="en-US" sz="13800" b="1" dirty="0">
                <a:solidFill>
                  <a:srgbClr val="92D050"/>
                </a:solidFill>
              </a:rPr>
              <a:t>+</a:t>
            </a:r>
          </a:p>
        </p:txBody>
      </p:sp>
      <p:sp>
        <p:nvSpPr>
          <p:cNvPr id="10" name="Rectangle 9">
            <a:extLst>
              <a:ext uri="{FF2B5EF4-FFF2-40B4-BE49-F238E27FC236}">
                <a16:creationId xmlns:a16="http://schemas.microsoft.com/office/drawing/2014/main" id="{729BB99C-DE86-4F56-9AA0-21909F761454}"/>
              </a:ext>
            </a:extLst>
          </p:cNvPr>
          <p:cNvSpPr/>
          <p:nvPr/>
        </p:nvSpPr>
        <p:spPr>
          <a:xfrm>
            <a:off x="0" y="5991468"/>
            <a:ext cx="12192000" cy="87166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BC6B39B-C1C9-4BF9-89B6-A4B5F2F8D85D}"/>
              </a:ext>
            </a:extLst>
          </p:cNvPr>
          <p:cNvGrpSpPr/>
          <p:nvPr/>
        </p:nvGrpSpPr>
        <p:grpSpPr>
          <a:xfrm>
            <a:off x="602400" y="6074926"/>
            <a:ext cx="698123" cy="698123"/>
            <a:chOff x="602400" y="6074926"/>
            <a:chExt cx="698123" cy="698123"/>
          </a:xfrm>
        </p:grpSpPr>
        <p:sp>
          <p:nvSpPr>
            <p:cNvPr id="12" name="Rectangle: Rounded Corners 11">
              <a:extLst>
                <a:ext uri="{FF2B5EF4-FFF2-40B4-BE49-F238E27FC236}">
                  <a16:creationId xmlns:a16="http://schemas.microsoft.com/office/drawing/2014/main" id="{EC8122FA-D706-4EFA-BA70-ECCE8F678928}"/>
                </a:ext>
              </a:extLst>
            </p:cNvPr>
            <p:cNvSpPr/>
            <p:nvPr/>
          </p:nvSpPr>
          <p:spPr>
            <a:xfrm>
              <a:off x="602400" y="6074926"/>
              <a:ext cx="698123" cy="69812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548D30A-004A-41A4-B809-0610BCD406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705" y="6184231"/>
              <a:ext cx="475429" cy="475429"/>
            </a:xfrm>
            <a:prstGeom prst="rect">
              <a:avLst/>
            </a:prstGeom>
          </p:spPr>
        </p:pic>
      </p:grpSp>
      <p:sp>
        <p:nvSpPr>
          <p:cNvPr id="14" name="Rectangle 13">
            <a:extLst>
              <a:ext uri="{FF2B5EF4-FFF2-40B4-BE49-F238E27FC236}">
                <a16:creationId xmlns:a16="http://schemas.microsoft.com/office/drawing/2014/main" id="{CD41DB78-1D14-49DE-8A1A-533B9CE5F6F4}"/>
              </a:ext>
            </a:extLst>
          </p:cNvPr>
          <p:cNvSpPr/>
          <p:nvPr/>
        </p:nvSpPr>
        <p:spPr>
          <a:xfrm>
            <a:off x="1354610" y="6162909"/>
            <a:ext cx="1699650" cy="523220"/>
          </a:xfrm>
          <a:prstGeom prst="rect">
            <a:avLst/>
          </a:prstGeom>
        </p:spPr>
        <p:txBody>
          <a:bodyPr wrap="square">
            <a:spAutoFit/>
          </a:bodyPr>
          <a:lstStyle/>
          <a:p>
            <a:r>
              <a:rPr lang="en-GB" sz="1400" b="1" dirty="0">
                <a:solidFill>
                  <a:schemeClr val="bg1"/>
                </a:solidFill>
              </a:rPr>
              <a:t>Reduce the number</a:t>
            </a:r>
            <a:r>
              <a:rPr lang="en-GB" sz="1400" dirty="0">
                <a:solidFill>
                  <a:schemeClr val="bg1"/>
                </a:solidFill>
              </a:rPr>
              <a:t> of Human Resources</a:t>
            </a:r>
          </a:p>
        </p:txBody>
      </p:sp>
      <p:grpSp>
        <p:nvGrpSpPr>
          <p:cNvPr id="15" name="Group 14">
            <a:extLst>
              <a:ext uri="{FF2B5EF4-FFF2-40B4-BE49-F238E27FC236}">
                <a16:creationId xmlns:a16="http://schemas.microsoft.com/office/drawing/2014/main" id="{AA74FC04-767A-4AB2-B68C-C6C85A95BC4F}"/>
              </a:ext>
            </a:extLst>
          </p:cNvPr>
          <p:cNvGrpSpPr/>
          <p:nvPr/>
        </p:nvGrpSpPr>
        <p:grpSpPr>
          <a:xfrm>
            <a:off x="6317528" y="6083801"/>
            <a:ext cx="698123" cy="698123"/>
            <a:chOff x="6317528" y="6083801"/>
            <a:chExt cx="698123" cy="698123"/>
          </a:xfrm>
        </p:grpSpPr>
        <p:sp>
          <p:nvSpPr>
            <p:cNvPr id="16" name="Rectangle: Rounded Corners 15">
              <a:extLst>
                <a:ext uri="{FF2B5EF4-FFF2-40B4-BE49-F238E27FC236}">
                  <a16:creationId xmlns:a16="http://schemas.microsoft.com/office/drawing/2014/main" id="{FCE54F52-1DC6-4233-AB4D-5B9F039EC93B}"/>
                </a:ext>
              </a:extLst>
            </p:cNvPr>
            <p:cNvSpPr/>
            <p:nvPr/>
          </p:nvSpPr>
          <p:spPr>
            <a:xfrm>
              <a:off x="6317528" y="6083801"/>
              <a:ext cx="698123" cy="698123"/>
            </a:xfrm>
            <a:prstGeom prst="roundRect">
              <a:avLst/>
            </a:prstGeom>
            <a:solidFill>
              <a:schemeClr val="bg1"/>
            </a:solid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9C4BE05-7799-4A4A-84D0-E05E389A92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9605" y="6214963"/>
              <a:ext cx="450982" cy="450982"/>
            </a:xfrm>
            <a:prstGeom prst="rect">
              <a:avLst/>
            </a:prstGeom>
          </p:spPr>
        </p:pic>
      </p:grpSp>
      <p:sp>
        <p:nvSpPr>
          <p:cNvPr id="18" name="Rectangle 17">
            <a:extLst>
              <a:ext uri="{FF2B5EF4-FFF2-40B4-BE49-F238E27FC236}">
                <a16:creationId xmlns:a16="http://schemas.microsoft.com/office/drawing/2014/main" id="{B35D71AE-7027-4D84-8F10-B5212AF93E8F}"/>
              </a:ext>
            </a:extLst>
          </p:cNvPr>
          <p:cNvSpPr/>
          <p:nvPr/>
        </p:nvSpPr>
        <p:spPr>
          <a:xfrm>
            <a:off x="7123552" y="6169194"/>
            <a:ext cx="1764891" cy="523220"/>
          </a:xfrm>
          <a:prstGeom prst="rect">
            <a:avLst/>
          </a:prstGeom>
        </p:spPr>
        <p:txBody>
          <a:bodyPr wrap="square">
            <a:spAutoFit/>
          </a:bodyPr>
          <a:lstStyle/>
          <a:p>
            <a:r>
              <a:rPr lang="en-US" sz="1400" b="1" dirty="0">
                <a:solidFill>
                  <a:schemeClr val="bg1"/>
                </a:solidFill>
              </a:rPr>
              <a:t>Facilitating</a:t>
            </a:r>
            <a:r>
              <a:rPr lang="en-US" sz="1400" dirty="0">
                <a:solidFill>
                  <a:schemeClr val="bg1"/>
                </a:solidFill>
              </a:rPr>
              <a:t> the Educational Process</a:t>
            </a:r>
          </a:p>
        </p:txBody>
      </p:sp>
      <p:grpSp>
        <p:nvGrpSpPr>
          <p:cNvPr id="19" name="Group 18">
            <a:extLst>
              <a:ext uri="{FF2B5EF4-FFF2-40B4-BE49-F238E27FC236}">
                <a16:creationId xmlns:a16="http://schemas.microsoft.com/office/drawing/2014/main" id="{03AADFB6-D864-422A-8B2C-F750391828F4}"/>
              </a:ext>
            </a:extLst>
          </p:cNvPr>
          <p:cNvGrpSpPr/>
          <p:nvPr/>
        </p:nvGrpSpPr>
        <p:grpSpPr>
          <a:xfrm>
            <a:off x="8994636" y="6077515"/>
            <a:ext cx="698123" cy="698123"/>
            <a:chOff x="8994636" y="6077515"/>
            <a:chExt cx="698123" cy="698123"/>
          </a:xfrm>
        </p:grpSpPr>
        <p:sp>
          <p:nvSpPr>
            <p:cNvPr id="20" name="Rectangle: Rounded Corners 19">
              <a:extLst>
                <a:ext uri="{FF2B5EF4-FFF2-40B4-BE49-F238E27FC236}">
                  <a16:creationId xmlns:a16="http://schemas.microsoft.com/office/drawing/2014/main" id="{734F7217-B79D-464C-9583-5FA56F36D61C}"/>
                </a:ext>
              </a:extLst>
            </p:cNvPr>
            <p:cNvSpPr/>
            <p:nvPr/>
          </p:nvSpPr>
          <p:spPr>
            <a:xfrm>
              <a:off x="8994636" y="6077515"/>
              <a:ext cx="698123" cy="698123"/>
            </a:xfrm>
            <a:prstGeom prst="roundRect">
              <a:avLst/>
            </a:prstGeom>
            <a:solidFill>
              <a:schemeClr val="bg1"/>
            </a:solidFill>
            <a:ln w="28575">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4B88112A-AE35-4D49-A0F5-7D29CC1F7F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82646" y="6174001"/>
              <a:ext cx="513938" cy="513938"/>
            </a:xfrm>
            <a:prstGeom prst="rect">
              <a:avLst/>
            </a:prstGeom>
          </p:spPr>
        </p:pic>
      </p:grpSp>
      <p:sp>
        <p:nvSpPr>
          <p:cNvPr id="22" name="Rectangle 21">
            <a:extLst>
              <a:ext uri="{FF2B5EF4-FFF2-40B4-BE49-F238E27FC236}">
                <a16:creationId xmlns:a16="http://schemas.microsoft.com/office/drawing/2014/main" id="{4AE52A70-31E9-4EFE-8D34-93995B30941C}"/>
              </a:ext>
            </a:extLst>
          </p:cNvPr>
          <p:cNvSpPr/>
          <p:nvPr/>
        </p:nvSpPr>
        <p:spPr>
          <a:xfrm>
            <a:off x="9798952" y="6268056"/>
            <a:ext cx="1498487" cy="307777"/>
          </a:xfrm>
          <a:prstGeom prst="rect">
            <a:avLst/>
          </a:prstGeom>
        </p:spPr>
        <p:txBody>
          <a:bodyPr wrap="none">
            <a:spAutoFit/>
          </a:bodyPr>
          <a:lstStyle/>
          <a:p>
            <a:r>
              <a:rPr lang="en-US" sz="1400" dirty="0">
                <a:solidFill>
                  <a:schemeClr val="bg1"/>
                </a:solidFill>
              </a:rPr>
              <a:t>Innovation Center</a:t>
            </a:r>
          </a:p>
        </p:txBody>
      </p:sp>
      <p:grpSp>
        <p:nvGrpSpPr>
          <p:cNvPr id="23" name="Group 22">
            <a:extLst>
              <a:ext uri="{FF2B5EF4-FFF2-40B4-BE49-F238E27FC236}">
                <a16:creationId xmlns:a16="http://schemas.microsoft.com/office/drawing/2014/main" id="{F952E7F2-E480-468B-8DF8-3E59673CD0A9}"/>
              </a:ext>
            </a:extLst>
          </p:cNvPr>
          <p:cNvGrpSpPr/>
          <p:nvPr/>
        </p:nvGrpSpPr>
        <p:grpSpPr>
          <a:xfrm>
            <a:off x="3626923" y="6080290"/>
            <a:ext cx="698123" cy="698123"/>
            <a:chOff x="3626923" y="6080290"/>
            <a:chExt cx="698123" cy="698123"/>
          </a:xfrm>
        </p:grpSpPr>
        <p:sp>
          <p:nvSpPr>
            <p:cNvPr id="24" name="Rectangle: Rounded Corners 23">
              <a:extLst>
                <a:ext uri="{FF2B5EF4-FFF2-40B4-BE49-F238E27FC236}">
                  <a16:creationId xmlns:a16="http://schemas.microsoft.com/office/drawing/2014/main" id="{6710770B-3F21-4C16-92E9-C0765B15395B}"/>
                </a:ext>
              </a:extLst>
            </p:cNvPr>
            <p:cNvSpPr/>
            <p:nvPr/>
          </p:nvSpPr>
          <p:spPr>
            <a:xfrm>
              <a:off x="3626923" y="6080290"/>
              <a:ext cx="698123" cy="698123"/>
            </a:xfrm>
            <a:prstGeom prst="roundRect">
              <a:avLst/>
            </a:prstGeom>
            <a:solidFill>
              <a:schemeClr val="bg1"/>
            </a:solidFill>
            <a:ln w="28575">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5E0CB4E6-A7CA-4091-A15E-363970396F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4465" y="6174001"/>
              <a:ext cx="498636" cy="498636"/>
            </a:xfrm>
            <a:prstGeom prst="rect">
              <a:avLst/>
            </a:prstGeom>
          </p:spPr>
        </p:pic>
      </p:grpSp>
      <p:sp>
        <p:nvSpPr>
          <p:cNvPr id="26" name="Rectangle 25">
            <a:extLst>
              <a:ext uri="{FF2B5EF4-FFF2-40B4-BE49-F238E27FC236}">
                <a16:creationId xmlns:a16="http://schemas.microsoft.com/office/drawing/2014/main" id="{17B3E3B5-71FE-4469-B4D0-C1C3F1615D1D}"/>
              </a:ext>
            </a:extLst>
          </p:cNvPr>
          <p:cNvSpPr/>
          <p:nvPr/>
        </p:nvSpPr>
        <p:spPr>
          <a:xfrm>
            <a:off x="4432588" y="6279148"/>
            <a:ext cx="1023292" cy="307777"/>
          </a:xfrm>
          <a:prstGeom prst="rect">
            <a:avLst/>
          </a:prstGeom>
        </p:spPr>
        <p:txBody>
          <a:bodyPr wrap="none">
            <a:spAutoFit/>
          </a:bodyPr>
          <a:lstStyle/>
          <a:p>
            <a:r>
              <a:rPr lang="en-US" sz="1400" dirty="0">
                <a:solidFill>
                  <a:schemeClr val="bg1"/>
                </a:solidFill>
              </a:rPr>
              <a:t>ERP System</a:t>
            </a:r>
          </a:p>
        </p:txBody>
      </p:sp>
    </p:spTree>
    <p:extLst>
      <p:ext uri="{BB962C8B-B14F-4D97-AF65-F5344CB8AC3E}">
        <p14:creationId xmlns:p14="http://schemas.microsoft.com/office/powerpoint/2010/main" val="68819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anim calcmode="lin" valueType="num">
                                      <p:cBhvr>
                                        <p:cTn id="20" dur="500" fill="hold"/>
                                        <p:tgtEl>
                                          <p:spTgt spid="1026"/>
                                        </p:tgtEl>
                                        <p:attrNameLst>
                                          <p:attrName>ppt_x</p:attrName>
                                        </p:attrNameLst>
                                      </p:cBhvr>
                                      <p:tavLst>
                                        <p:tav tm="0">
                                          <p:val>
                                            <p:strVal val="#ppt_x"/>
                                          </p:val>
                                        </p:tav>
                                        <p:tav tm="100000">
                                          <p:val>
                                            <p:strVal val="#ppt_x"/>
                                          </p:val>
                                        </p:tav>
                                      </p:tavLst>
                                    </p:anim>
                                    <p:anim calcmode="lin" valueType="num">
                                      <p:cBhvr>
                                        <p:cTn id="21" dur="500" fill="hold"/>
                                        <p:tgtEl>
                                          <p:spTgt spid="102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A753-F2D2-4B59-9C9C-41C1EAECF594}"/>
              </a:ext>
            </a:extLst>
          </p:cNvPr>
          <p:cNvSpPr>
            <a:spLocks noGrp="1"/>
          </p:cNvSpPr>
          <p:nvPr>
            <p:ph type="title"/>
          </p:nvPr>
        </p:nvSpPr>
        <p:spPr>
          <a:xfrm>
            <a:off x="838200" y="365125"/>
            <a:ext cx="10515600" cy="1325563"/>
          </a:xfrm>
        </p:spPr>
        <p:txBody>
          <a:bodyPr/>
          <a:lstStyle/>
          <a:p>
            <a:r>
              <a:rPr lang="en-US" b="1" dirty="0">
                <a:solidFill>
                  <a:srgbClr val="C00000"/>
                </a:solidFill>
              </a:rPr>
              <a:t>Bus System</a:t>
            </a:r>
            <a:endParaRPr lang="en-US" dirty="0">
              <a:solidFill>
                <a:srgbClr val="C00000"/>
              </a:solidFill>
            </a:endParaRPr>
          </a:p>
        </p:txBody>
      </p:sp>
      <p:sp>
        <p:nvSpPr>
          <p:cNvPr id="33" name="Arrow: Pentagon 32">
            <a:extLst>
              <a:ext uri="{FF2B5EF4-FFF2-40B4-BE49-F238E27FC236}">
                <a16:creationId xmlns:a16="http://schemas.microsoft.com/office/drawing/2014/main" id="{38199414-9B5B-40AA-B549-39714C669274}"/>
              </a:ext>
            </a:extLst>
          </p:cNvPr>
          <p:cNvSpPr/>
          <p:nvPr/>
        </p:nvSpPr>
        <p:spPr>
          <a:xfrm flipH="1">
            <a:off x="10260418" y="181542"/>
            <a:ext cx="1931581" cy="435934"/>
          </a:xfrm>
          <a:prstGeom prst="homePlate">
            <a:avLst>
              <a:gd name="adj" fmla="val 6951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rPr>
              <a:t>Student</a:t>
            </a:r>
            <a:endParaRPr lang="en-US" b="1" dirty="0">
              <a:solidFill>
                <a:schemeClr val="tx1"/>
              </a:solidFill>
            </a:endParaRPr>
          </a:p>
        </p:txBody>
      </p:sp>
      <p:sp>
        <p:nvSpPr>
          <p:cNvPr id="19" name="Arrow: Pentagon 18">
            <a:extLst>
              <a:ext uri="{FF2B5EF4-FFF2-40B4-BE49-F238E27FC236}">
                <a16:creationId xmlns:a16="http://schemas.microsoft.com/office/drawing/2014/main" id="{C02A9539-CE7F-494A-BA6C-377B48D712DB}"/>
              </a:ext>
            </a:extLst>
          </p:cNvPr>
          <p:cNvSpPr/>
          <p:nvPr/>
        </p:nvSpPr>
        <p:spPr>
          <a:xfrm flipH="1">
            <a:off x="10260419" y="718148"/>
            <a:ext cx="1931581" cy="435934"/>
          </a:xfrm>
          <a:prstGeom prst="homePlate">
            <a:avLst>
              <a:gd name="adj" fmla="val 69512"/>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t>Staff</a:t>
            </a:r>
            <a:endParaRPr lang="en-US" b="1" dirty="0"/>
          </a:p>
        </p:txBody>
      </p:sp>
      <p:sp>
        <p:nvSpPr>
          <p:cNvPr id="4" name="Rectangle 3">
            <a:extLst>
              <a:ext uri="{FF2B5EF4-FFF2-40B4-BE49-F238E27FC236}">
                <a16:creationId xmlns:a16="http://schemas.microsoft.com/office/drawing/2014/main" id="{E681C71A-01EA-4CF8-9DF5-EB886FB0CE2F}"/>
              </a:ext>
            </a:extLst>
          </p:cNvPr>
          <p:cNvSpPr/>
          <p:nvPr/>
        </p:nvSpPr>
        <p:spPr>
          <a:xfrm>
            <a:off x="838200" y="1837777"/>
            <a:ext cx="10936899" cy="369332"/>
          </a:xfrm>
          <a:prstGeom prst="rect">
            <a:avLst/>
          </a:prstGeom>
        </p:spPr>
        <p:txBody>
          <a:bodyPr wrap="square">
            <a:spAutoFit/>
          </a:bodyPr>
          <a:lstStyle/>
          <a:p>
            <a:pPr algn="ctr"/>
            <a:r>
              <a:rPr lang="en-US" b="1" dirty="0">
                <a:latin typeface="Arial" panose="020B0604020202020204" pitchFamily="34" charset="0"/>
                <a:ea typeface="Arial" panose="020B0604020202020204" pitchFamily="34" charset="0"/>
              </a:rPr>
              <a:t>The ability of the students and the staff to use the bus app</a:t>
            </a:r>
          </a:p>
        </p:txBody>
      </p:sp>
      <p:pic>
        <p:nvPicPr>
          <p:cNvPr id="13" name="Picture 12">
            <a:extLst>
              <a:ext uri="{FF2B5EF4-FFF2-40B4-BE49-F238E27FC236}">
                <a16:creationId xmlns:a16="http://schemas.microsoft.com/office/drawing/2014/main" id="{4B7555E3-4FA6-4E37-8306-55040998D2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7923" y="2699030"/>
            <a:ext cx="1869893" cy="1869893"/>
          </a:xfrm>
          <a:prstGeom prst="rect">
            <a:avLst/>
          </a:prstGeom>
        </p:spPr>
      </p:pic>
      <p:pic>
        <p:nvPicPr>
          <p:cNvPr id="15" name="Picture 14">
            <a:extLst>
              <a:ext uri="{FF2B5EF4-FFF2-40B4-BE49-F238E27FC236}">
                <a16:creationId xmlns:a16="http://schemas.microsoft.com/office/drawing/2014/main" id="{6116EB47-8D3C-45A4-952C-308152BAC6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5333" y="2683779"/>
            <a:ext cx="1869893" cy="1869893"/>
          </a:xfrm>
          <a:prstGeom prst="rect">
            <a:avLst/>
          </a:prstGeom>
        </p:spPr>
      </p:pic>
      <p:sp>
        <p:nvSpPr>
          <p:cNvPr id="17" name="Rectangle 16">
            <a:extLst>
              <a:ext uri="{FF2B5EF4-FFF2-40B4-BE49-F238E27FC236}">
                <a16:creationId xmlns:a16="http://schemas.microsoft.com/office/drawing/2014/main" id="{61386A70-C66D-48F3-9127-90D9CDBFC908}"/>
              </a:ext>
            </a:extLst>
          </p:cNvPr>
          <p:cNvSpPr/>
          <p:nvPr/>
        </p:nvSpPr>
        <p:spPr>
          <a:xfrm>
            <a:off x="2438619" y="4624122"/>
            <a:ext cx="2890600" cy="369332"/>
          </a:xfrm>
          <a:prstGeom prst="rect">
            <a:avLst/>
          </a:prstGeom>
        </p:spPr>
        <p:txBody>
          <a:bodyPr wrap="none">
            <a:spAutoFit/>
          </a:bodyPr>
          <a:lstStyle/>
          <a:p>
            <a:pPr marR="0" lvl="0">
              <a:spcBef>
                <a:spcPts val="0"/>
              </a:spcBef>
              <a:spcAft>
                <a:spcPts val="0"/>
              </a:spcAft>
            </a:pPr>
            <a:r>
              <a:rPr lang="en-US" b="1" dirty="0">
                <a:latin typeface="Arial" panose="020B0604020202020204" pitchFamily="34" charset="0"/>
                <a:ea typeface="Arial" panose="020B0604020202020204" pitchFamily="34" charset="0"/>
              </a:rPr>
              <a:t>Track the bus</a:t>
            </a:r>
            <a:r>
              <a:rPr lang="en-US" dirty="0">
                <a:latin typeface="Arial" panose="020B0604020202020204" pitchFamily="34" charset="0"/>
                <a:ea typeface="Arial" panose="020B0604020202020204" pitchFamily="34" charset="0"/>
              </a:rPr>
              <a:t> in Realtime</a:t>
            </a:r>
          </a:p>
        </p:txBody>
      </p:sp>
      <p:sp>
        <p:nvSpPr>
          <p:cNvPr id="20" name="Rectangle 19">
            <a:extLst>
              <a:ext uri="{FF2B5EF4-FFF2-40B4-BE49-F238E27FC236}">
                <a16:creationId xmlns:a16="http://schemas.microsoft.com/office/drawing/2014/main" id="{616DC1AB-4BCC-44C2-9A39-180FB9C5735F}"/>
              </a:ext>
            </a:extLst>
          </p:cNvPr>
          <p:cNvSpPr/>
          <p:nvPr/>
        </p:nvSpPr>
        <p:spPr>
          <a:xfrm>
            <a:off x="6105320" y="4682921"/>
            <a:ext cx="4155098" cy="923330"/>
          </a:xfrm>
          <a:prstGeom prst="rect">
            <a:avLst/>
          </a:prstGeom>
        </p:spPr>
        <p:txBody>
          <a:bodyPr wrap="square">
            <a:spAutoFit/>
          </a:bodyPr>
          <a:lstStyle/>
          <a:p>
            <a:pPr marR="0" lvl="0" algn="ctr">
              <a:spcBef>
                <a:spcPts val="0"/>
              </a:spcBef>
              <a:spcAft>
                <a:spcPts val="0"/>
              </a:spcAft>
            </a:pPr>
            <a:r>
              <a:rPr lang="en-US" b="1" dirty="0">
                <a:latin typeface="Arial" panose="020B0604020202020204" pitchFamily="34" charset="0"/>
                <a:ea typeface="Arial" panose="020B0604020202020204" pitchFamily="34" charset="0"/>
              </a:rPr>
              <a:t>Reminders</a:t>
            </a:r>
            <a:r>
              <a:rPr lang="en-US" dirty="0">
                <a:latin typeface="Arial" panose="020B0604020202020204" pitchFamily="34" charset="0"/>
                <a:ea typeface="Arial" panose="020B0604020202020204" pitchFamily="34" charset="0"/>
              </a:rPr>
              <a:t> before the bus arrive based on the current location and </a:t>
            </a:r>
            <a:r>
              <a:rPr lang="en-US" b="1" dirty="0">
                <a:latin typeface="Arial" panose="020B0604020202020204" pitchFamily="34" charset="0"/>
                <a:ea typeface="Arial" panose="020B0604020202020204" pitchFamily="34" charset="0"/>
              </a:rPr>
              <a:t>notify if any delays </a:t>
            </a:r>
            <a:r>
              <a:rPr lang="en-US" dirty="0">
                <a:latin typeface="Arial" panose="020B0604020202020204" pitchFamily="34" charset="0"/>
                <a:ea typeface="Arial" panose="020B0604020202020204" pitchFamily="34" charset="0"/>
              </a:rPr>
              <a:t>happen</a:t>
            </a:r>
          </a:p>
        </p:txBody>
      </p:sp>
      <p:sp>
        <p:nvSpPr>
          <p:cNvPr id="10" name="Rectangle 9">
            <a:extLst>
              <a:ext uri="{FF2B5EF4-FFF2-40B4-BE49-F238E27FC236}">
                <a16:creationId xmlns:a16="http://schemas.microsoft.com/office/drawing/2014/main" id="{DB6DCF65-B2FF-4755-A57A-581ECDFF2E27}"/>
              </a:ext>
            </a:extLst>
          </p:cNvPr>
          <p:cNvSpPr/>
          <p:nvPr/>
        </p:nvSpPr>
        <p:spPr>
          <a:xfrm>
            <a:off x="0" y="5991468"/>
            <a:ext cx="12192000" cy="87166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9255B70-646A-4977-823F-5F035A2A9B3A}"/>
              </a:ext>
            </a:extLst>
          </p:cNvPr>
          <p:cNvGrpSpPr/>
          <p:nvPr/>
        </p:nvGrpSpPr>
        <p:grpSpPr>
          <a:xfrm>
            <a:off x="602400" y="6074926"/>
            <a:ext cx="698123" cy="698123"/>
            <a:chOff x="602400" y="6074926"/>
            <a:chExt cx="698123" cy="698123"/>
          </a:xfrm>
        </p:grpSpPr>
        <p:sp>
          <p:nvSpPr>
            <p:cNvPr id="12" name="Rectangle: Rounded Corners 11">
              <a:extLst>
                <a:ext uri="{FF2B5EF4-FFF2-40B4-BE49-F238E27FC236}">
                  <a16:creationId xmlns:a16="http://schemas.microsoft.com/office/drawing/2014/main" id="{B107FF19-8CDC-40A4-965D-031DF819F551}"/>
                </a:ext>
              </a:extLst>
            </p:cNvPr>
            <p:cNvSpPr/>
            <p:nvPr/>
          </p:nvSpPr>
          <p:spPr>
            <a:xfrm>
              <a:off x="602400" y="6074926"/>
              <a:ext cx="698123" cy="69812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049E7AD-1488-496B-B681-A66D0046A3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705" y="6184231"/>
              <a:ext cx="475429" cy="475429"/>
            </a:xfrm>
            <a:prstGeom prst="rect">
              <a:avLst/>
            </a:prstGeom>
          </p:spPr>
        </p:pic>
      </p:grpSp>
      <p:sp>
        <p:nvSpPr>
          <p:cNvPr id="16" name="Rectangle 15">
            <a:extLst>
              <a:ext uri="{FF2B5EF4-FFF2-40B4-BE49-F238E27FC236}">
                <a16:creationId xmlns:a16="http://schemas.microsoft.com/office/drawing/2014/main" id="{6F77D118-155E-47E4-A0BB-0967A2A66735}"/>
              </a:ext>
            </a:extLst>
          </p:cNvPr>
          <p:cNvSpPr/>
          <p:nvPr/>
        </p:nvSpPr>
        <p:spPr>
          <a:xfrm>
            <a:off x="1354610" y="6162909"/>
            <a:ext cx="1699650" cy="523220"/>
          </a:xfrm>
          <a:prstGeom prst="rect">
            <a:avLst/>
          </a:prstGeom>
        </p:spPr>
        <p:txBody>
          <a:bodyPr wrap="square">
            <a:spAutoFit/>
          </a:bodyPr>
          <a:lstStyle/>
          <a:p>
            <a:r>
              <a:rPr lang="en-GB" sz="1400" b="1" dirty="0">
                <a:solidFill>
                  <a:schemeClr val="bg1"/>
                </a:solidFill>
              </a:rPr>
              <a:t>Reduce the number</a:t>
            </a:r>
            <a:r>
              <a:rPr lang="en-GB" sz="1400" dirty="0">
                <a:solidFill>
                  <a:schemeClr val="bg1"/>
                </a:solidFill>
              </a:rPr>
              <a:t> of Human Resources</a:t>
            </a:r>
          </a:p>
        </p:txBody>
      </p:sp>
      <p:grpSp>
        <p:nvGrpSpPr>
          <p:cNvPr id="18" name="Group 17">
            <a:extLst>
              <a:ext uri="{FF2B5EF4-FFF2-40B4-BE49-F238E27FC236}">
                <a16:creationId xmlns:a16="http://schemas.microsoft.com/office/drawing/2014/main" id="{9DD5C5E2-F672-403D-B17E-9071718E185E}"/>
              </a:ext>
            </a:extLst>
          </p:cNvPr>
          <p:cNvGrpSpPr/>
          <p:nvPr/>
        </p:nvGrpSpPr>
        <p:grpSpPr>
          <a:xfrm>
            <a:off x="6317528" y="6083801"/>
            <a:ext cx="698123" cy="698123"/>
            <a:chOff x="6317528" y="6083801"/>
            <a:chExt cx="698123" cy="698123"/>
          </a:xfrm>
        </p:grpSpPr>
        <p:sp>
          <p:nvSpPr>
            <p:cNvPr id="21" name="Rectangle: Rounded Corners 20">
              <a:extLst>
                <a:ext uri="{FF2B5EF4-FFF2-40B4-BE49-F238E27FC236}">
                  <a16:creationId xmlns:a16="http://schemas.microsoft.com/office/drawing/2014/main" id="{296C527D-FE92-44CA-B40A-0C81818C72DC}"/>
                </a:ext>
              </a:extLst>
            </p:cNvPr>
            <p:cNvSpPr/>
            <p:nvPr/>
          </p:nvSpPr>
          <p:spPr>
            <a:xfrm>
              <a:off x="6317528" y="6083801"/>
              <a:ext cx="698123" cy="698123"/>
            </a:xfrm>
            <a:prstGeom prst="roundRect">
              <a:avLst/>
            </a:prstGeom>
            <a:solidFill>
              <a:schemeClr val="bg1"/>
            </a:solid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C3148BA8-8886-46DF-81E3-5B50B90CAD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9605" y="6214963"/>
              <a:ext cx="450982" cy="450982"/>
            </a:xfrm>
            <a:prstGeom prst="rect">
              <a:avLst/>
            </a:prstGeom>
          </p:spPr>
        </p:pic>
      </p:grpSp>
      <p:sp>
        <p:nvSpPr>
          <p:cNvPr id="23" name="Rectangle 22">
            <a:extLst>
              <a:ext uri="{FF2B5EF4-FFF2-40B4-BE49-F238E27FC236}">
                <a16:creationId xmlns:a16="http://schemas.microsoft.com/office/drawing/2014/main" id="{9A86AB6A-87CA-42E4-A5FC-31CBC4C2CEB9}"/>
              </a:ext>
            </a:extLst>
          </p:cNvPr>
          <p:cNvSpPr/>
          <p:nvPr/>
        </p:nvSpPr>
        <p:spPr>
          <a:xfrm>
            <a:off x="7123552" y="6169194"/>
            <a:ext cx="1764891" cy="523220"/>
          </a:xfrm>
          <a:prstGeom prst="rect">
            <a:avLst/>
          </a:prstGeom>
        </p:spPr>
        <p:txBody>
          <a:bodyPr wrap="square">
            <a:spAutoFit/>
          </a:bodyPr>
          <a:lstStyle/>
          <a:p>
            <a:r>
              <a:rPr lang="en-US" sz="1400" b="1" dirty="0">
                <a:solidFill>
                  <a:schemeClr val="bg1"/>
                </a:solidFill>
              </a:rPr>
              <a:t>Facilitating</a:t>
            </a:r>
            <a:r>
              <a:rPr lang="en-US" sz="1400" dirty="0">
                <a:solidFill>
                  <a:schemeClr val="bg1"/>
                </a:solidFill>
              </a:rPr>
              <a:t> the Educational Process</a:t>
            </a:r>
          </a:p>
        </p:txBody>
      </p:sp>
      <p:grpSp>
        <p:nvGrpSpPr>
          <p:cNvPr id="24" name="Group 23">
            <a:extLst>
              <a:ext uri="{FF2B5EF4-FFF2-40B4-BE49-F238E27FC236}">
                <a16:creationId xmlns:a16="http://schemas.microsoft.com/office/drawing/2014/main" id="{4C8706D0-6798-44D7-BF8E-E709B2932A4A}"/>
              </a:ext>
            </a:extLst>
          </p:cNvPr>
          <p:cNvGrpSpPr/>
          <p:nvPr/>
        </p:nvGrpSpPr>
        <p:grpSpPr>
          <a:xfrm>
            <a:off x="8994636" y="6077515"/>
            <a:ext cx="698123" cy="698123"/>
            <a:chOff x="8994636" y="6077515"/>
            <a:chExt cx="698123" cy="698123"/>
          </a:xfrm>
        </p:grpSpPr>
        <p:sp>
          <p:nvSpPr>
            <p:cNvPr id="25" name="Rectangle: Rounded Corners 24">
              <a:extLst>
                <a:ext uri="{FF2B5EF4-FFF2-40B4-BE49-F238E27FC236}">
                  <a16:creationId xmlns:a16="http://schemas.microsoft.com/office/drawing/2014/main" id="{8554E74C-A001-4F9E-AAE1-B61AEF7BAF84}"/>
                </a:ext>
              </a:extLst>
            </p:cNvPr>
            <p:cNvSpPr/>
            <p:nvPr/>
          </p:nvSpPr>
          <p:spPr>
            <a:xfrm>
              <a:off x="8994636" y="6077515"/>
              <a:ext cx="698123" cy="698123"/>
            </a:xfrm>
            <a:prstGeom prst="roundRect">
              <a:avLst/>
            </a:prstGeom>
            <a:solidFill>
              <a:schemeClr val="bg1"/>
            </a:solidFill>
            <a:ln w="28575">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8576990C-6E26-425B-8F3B-80E552C174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82646" y="6174001"/>
              <a:ext cx="513938" cy="513938"/>
            </a:xfrm>
            <a:prstGeom prst="rect">
              <a:avLst/>
            </a:prstGeom>
          </p:spPr>
        </p:pic>
      </p:grpSp>
      <p:sp>
        <p:nvSpPr>
          <p:cNvPr id="27" name="Rectangle 26">
            <a:extLst>
              <a:ext uri="{FF2B5EF4-FFF2-40B4-BE49-F238E27FC236}">
                <a16:creationId xmlns:a16="http://schemas.microsoft.com/office/drawing/2014/main" id="{14D00B9B-9F13-4E6B-8482-A099119FF7AE}"/>
              </a:ext>
            </a:extLst>
          </p:cNvPr>
          <p:cNvSpPr/>
          <p:nvPr/>
        </p:nvSpPr>
        <p:spPr>
          <a:xfrm>
            <a:off x="9798952" y="6268056"/>
            <a:ext cx="1498487" cy="307777"/>
          </a:xfrm>
          <a:prstGeom prst="rect">
            <a:avLst/>
          </a:prstGeom>
        </p:spPr>
        <p:txBody>
          <a:bodyPr wrap="none">
            <a:spAutoFit/>
          </a:bodyPr>
          <a:lstStyle/>
          <a:p>
            <a:r>
              <a:rPr lang="en-US" sz="1400" dirty="0">
                <a:solidFill>
                  <a:schemeClr val="bg1"/>
                </a:solidFill>
              </a:rPr>
              <a:t>Innovation Center</a:t>
            </a:r>
          </a:p>
        </p:txBody>
      </p:sp>
      <p:grpSp>
        <p:nvGrpSpPr>
          <p:cNvPr id="28" name="Group 27">
            <a:extLst>
              <a:ext uri="{FF2B5EF4-FFF2-40B4-BE49-F238E27FC236}">
                <a16:creationId xmlns:a16="http://schemas.microsoft.com/office/drawing/2014/main" id="{F739AAF4-B0D4-4749-A9B1-EA8C2EAB1FF1}"/>
              </a:ext>
            </a:extLst>
          </p:cNvPr>
          <p:cNvGrpSpPr/>
          <p:nvPr/>
        </p:nvGrpSpPr>
        <p:grpSpPr>
          <a:xfrm>
            <a:off x="3626923" y="6080290"/>
            <a:ext cx="698123" cy="698123"/>
            <a:chOff x="3626923" y="6080290"/>
            <a:chExt cx="698123" cy="698123"/>
          </a:xfrm>
        </p:grpSpPr>
        <p:sp>
          <p:nvSpPr>
            <p:cNvPr id="29" name="Rectangle: Rounded Corners 28">
              <a:extLst>
                <a:ext uri="{FF2B5EF4-FFF2-40B4-BE49-F238E27FC236}">
                  <a16:creationId xmlns:a16="http://schemas.microsoft.com/office/drawing/2014/main" id="{BBFABB9D-DD9F-49BB-9D24-800AF83F85CE}"/>
                </a:ext>
              </a:extLst>
            </p:cNvPr>
            <p:cNvSpPr/>
            <p:nvPr/>
          </p:nvSpPr>
          <p:spPr>
            <a:xfrm>
              <a:off x="3626923" y="6080290"/>
              <a:ext cx="698123" cy="698123"/>
            </a:xfrm>
            <a:prstGeom prst="roundRect">
              <a:avLst/>
            </a:prstGeom>
            <a:solidFill>
              <a:schemeClr val="bg1"/>
            </a:solidFill>
            <a:ln w="28575">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E8ED8340-3615-4645-AA2F-CD9669441E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4465" y="6174001"/>
              <a:ext cx="498636" cy="498636"/>
            </a:xfrm>
            <a:prstGeom prst="rect">
              <a:avLst/>
            </a:prstGeom>
          </p:spPr>
        </p:pic>
      </p:grpSp>
      <p:sp>
        <p:nvSpPr>
          <p:cNvPr id="31" name="Rectangle 30">
            <a:extLst>
              <a:ext uri="{FF2B5EF4-FFF2-40B4-BE49-F238E27FC236}">
                <a16:creationId xmlns:a16="http://schemas.microsoft.com/office/drawing/2014/main" id="{6F7049B2-37CC-4181-B950-5EDB286FFADA}"/>
              </a:ext>
            </a:extLst>
          </p:cNvPr>
          <p:cNvSpPr/>
          <p:nvPr/>
        </p:nvSpPr>
        <p:spPr>
          <a:xfrm>
            <a:off x="4432588" y="6279148"/>
            <a:ext cx="1023292" cy="307777"/>
          </a:xfrm>
          <a:prstGeom prst="rect">
            <a:avLst/>
          </a:prstGeom>
        </p:spPr>
        <p:txBody>
          <a:bodyPr wrap="none">
            <a:spAutoFit/>
          </a:bodyPr>
          <a:lstStyle/>
          <a:p>
            <a:r>
              <a:rPr lang="en-US" sz="1400" dirty="0">
                <a:solidFill>
                  <a:schemeClr val="bg1"/>
                </a:solidFill>
              </a:rPr>
              <a:t>ERP System</a:t>
            </a:r>
          </a:p>
        </p:txBody>
      </p:sp>
    </p:spTree>
    <p:extLst>
      <p:ext uri="{BB962C8B-B14F-4D97-AF65-F5344CB8AC3E}">
        <p14:creationId xmlns:p14="http://schemas.microsoft.com/office/powerpoint/2010/main" val="394828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500" fill="hold"/>
                                        <p:tgtEl>
                                          <p:spTgt spid="1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anim calcmode="lin" valueType="num">
                                      <p:cBhvr>
                                        <p:cTn id="19" dur="500" fill="hold"/>
                                        <p:tgtEl>
                                          <p:spTgt spid="17"/>
                                        </p:tgtEl>
                                        <p:attrNameLst>
                                          <p:attrName>ppt_x</p:attrName>
                                        </p:attrNameLst>
                                      </p:cBhvr>
                                      <p:tavLst>
                                        <p:tav tm="0">
                                          <p:val>
                                            <p:strVal val="#ppt_x"/>
                                          </p:val>
                                        </p:tav>
                                        <p:tav tm="100000">
                                          <p:val>
                                            <p:strVal val="#ppt_x"/>
                                          </p:val>
                                        </p:tav>
                                      </p:tavLst>
                                    </p:anim>
                                    <p:anim calcmode="lin" valueType="num">
                                      <p:cBhvr>
                                        <p:cTn id="20" dur="500" fill="hold"/>
                                        <p:tgtEl>
                                          <p:spTgt spid="17"/>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strVal val="#ppt_x"/>
                                          </p:val>
                                        </p:tav>
                                        <p:tav tm="100000">
                                          <p:val>
                                            <p:strVal val="#ppt_x"/>
                                          </p:val>
                                        </p:tav>
                                      </p:tavLst>
                                    </p:anim>
                                    <p:anim calcmode="lin" valueType="num">
                                      <p:cBhvr>
                                        <p:cTn id="26" dur="5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anim calcmode="lin" valueType="num">
                                      <p:cBhvr>
                                        <p:cTn id="30" dur="500" fill="hold"/>
                                        <p:tgtEl>
                                          <p:spTgt spid="20"/>
                                        </p:tgtEl>
                                        <p:attrNameLst>
                                          <p:attrName>ppt_x</p:attrName>
                                        </p:attrNameLst>
                                      </p:cBhvr>
                                      <p:tavLst>
                                        <p:tav tm="0">
                                          <p:val>
                                            <p:strVal val="#ppt_x"/>
                                          </p:val>
                                        </p:tav>
                                        <p:tav tm="100000">
                                          <p:val>
                                            <p:strVal val="#ppt_x"/>
                                          </p:val>
                                        </p:tav>
                                      </p:tavLst>
                                    </p:anim>
                                    <p:anim calcmode="lin" valueType="num">
                                      <p:cBhvr>
                                        <p:cTn id="31"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A753-F2D2-4B59-9C9C-41C1EAECF594}"/>
              </a:ext>
            </a:extLst>
          </p:cNvPr>
          <p:cNvSpPr>
            <a:spLocks noGrp="1"/>
          </p:cNvSpPr>
          <p:nvPr>
            <p:ph type="title"/>
          </p:nvPr>
        </p:nvSpPr>
        <p:spPr>
          <a:xfrm>
            <a:off x="838200" y="365125"/>
            <a:ext cx="10515600" cy="1325563"/>
          </a:xfrm>
        </p:spPr>
        <p:txBody>
          <a:bodyPr/>
          <a:lstStyle/>
          <a:p>
            <a:r>
              <a:rPr lang="en-US" b="1" dirty="0">
                <a:solidFill>
                  <a:srgbClr val="C00000"/>
                </a:solidFill>
              </a:rPr>
              <a:t>Vehicles System</a:t>
            </a:r>
            <a:endParaRPr lang="en-US" dirty="0">
              <a:solidFill>
                <a:srgbClr val="C00000"/>
              </a:solidFill>
            </a:endParaRPr>
          </a:p>
        </p:txBody>
      </p:sp>
      <p:sp>
        <p:nvSpPr>
          <p:cNvPr id="19" name="Arrow: Pentagon 18">
            <a:extLst>
              <a:ext uri="{FF2B5EF4-FFF2-40B4-BE49-F238E27FC236}">
                <a16:creationId xmlns:a16="http://schemas.microsoft.com/office/drawing/2014/main" id="{C02A9539-CE7F-494A-BA6C-377B48D712DB}"/>
              </a:ext>
            </a:extLst>
          </p:cNvPr>
          <p:cNvSpPr/>
          <p:nvPr/>
        </p:nvSpPr>
        <p:spPr>
          <a:xfrm flipH="1">
            <a:off x="10260419" y="718148"/>
            <a:ext cx="1931581" cy="435934"/>
          </a:xfrm>
          <a:prstGeom prst="homePlate">
            <a:avLst>
              <a:gd name="adj" fmla="val 69512"/>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t>Staff</a:t>
            </a:r>
            <a:endParaRPr lang="en-US" b="1" dirty="0"/>
          </a:p>
        </p:txBody>
      </p:sp>
      <p:sp>
        <p:nvSpPr>
          <p:cNvPr id="4" name="Rectangle 3">
            <a:extLst>
              <a:ext uri="{FF2B5EF4-FFF2-40B4-BE49-F238E27FC236}">
                <a16:creationId xmlns:a16="http://schemas.microsoft.com/office/drawing/2014/main" id="{E681C71A-01EA-4CF8-9DF5-EB886FB0CE2F}"/>
              </a:ext>
            </a:extLst>
          </p:cNvPr>
          <p:cNvSpPr/>
          <p:nvPr/>
        </p:nvSpPr>
        <p:spPr>
          <a:xfrm>
            <a:off x="838200" y="1837777"/>
            <a:ext cx="10936899" cy="369332"/>
          </a:xfrm>
          <a:prstGeom prst="rect">
            <a:avLst/>
          </a:prstGeom>
        </p:spPr>
        <p:txBody>
          <a:bodyPr wrap="square">
            <a:spAutoFit/>
          </a:bodyPr>
          <a:lstStyle/>
          <a:p>
            <a:pPr algn="ctr"/>
            <a:r>
              <a:rPr lang="en-GB" b="1" dirty="0">
                <a:latin typeface="Arial" panose="020B0604020202020204" pitchFamily="34" charset="0"/>
                <a:ea typeface="Arial" panose="020B0604020202020204" pitchFamily="34" charset="0"/>
              </a:rPr>
              <a:t>A hub system for the moderators</a:t>
            </a:r>
          </a:p>
        </p:txBody>
      </p:sp>
      <p:pic>
        <p:nvPicPr>
          <p:cNvPr id="10" name="Picture 9">
            <a:extLst>
              <a:ext uri="{FF2B5EF4-FFF2-40B4-BE49-F238E27FC236}">
                <a16:creationId xmlns:a16="http://schemas.microsoft.com/office/drawing/2014/main" id="{32EF7339-3A9D-4772-BB15-6AA0061A79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9010" y="2648302"/>
            <a:ext cx="2218210" cy="2218210"/>
          </a:xfrm>
          <a:prstGeom prst="rect">
            <a:avLst/>
          </a:prstGeom>
        </p:spPr>
      </p:pic>
      <p:sp>
        <p:nvSpPr>
          <p:cNvPr id="5" name="Rectangle 4">
            <a:extLst>
              <a:ext uri="{FF2B5EF4-FFF2-40B4-BE49-F238E27FC236}">
                <a16:creationId xmlns:a16="http://schemas.microsoft.com/office/drawing/2014/main" id="{6FE50897-7CD5-406C-83DA-D3972AB752C3}"/>
              </a:ext>
            </a:extLst>
          </p:cNvPr>
          <p:cNvSpPr/>
          <p:nvPr/>
        </p:nvSpPr>
        <p:spPr>
          <a:xfrm>
            <a:off x="2249061" y="5065202"/>
            <a:ext cx="4038107" cy="584775"/>
          </a:xfrm>
          <a:prstGeom prst="rect">
            <a:avLst/>
          </a:prstGeom>
        </p:spPr>
        <p:txBody>
          <a:bodyPr wrap="square">
            <a:spAutoFit/>
          </a:bodyPr>
          <a:lstStyle/>
          <a:p>
            <a:pPr marR="0" lvl="0" algn="ctr">
              <a:spcBef>
                <a:spcPts val="0"/>
              </a:spcBef>
              <a:spcAft>
                <a:spcPts val="0"/>
              </a:spcAft>
            </a:pPr>
            <a:r>
              <a:rPr lang="en-US" sz="1600" dirty="0">
                <a:latin typeface="Arial" panose="020B0604020202020204" pitchFamily="34" charset="0"/>
                <a:ea typeface="Arial" panose="020B0604020202020204" pitchFamily="34" charset="0"/>
              </a:rPr>
              <a:t>See</a:t>
            </a:r>
            <a:r>
              <a:rPr lang="en-US" sz="1600" b="1" dirty="0">
                <a:latin typeface="Arial" panose="020B0604020202020204" pitchFamily="34" charset="0"/>
                <a:ea typeface="Arial" panose="020B0604020202020204" pitchFamily="34" charset="0"/>
              </a:rPr>
              <a:t> live feed </a:t>
            </a:r>
            <a:r>
              <a:rPr lang="en-US" sz="1600" dirty="0">
                <a:latin typeface="Arial" panose="020B0604020202020204" pitchFamily="34" charset="0"/>
                <a:ea typeface="Arial" panose="020B0604020202020204" pitchFamily="34" charset="0"/>
              </a:rPr>
              <a:t>from the buses on a big screen with </a:t>
            </a:r>
            <a:r>
              <a:rPr lang="en-US" sz="1600" b="1" dirty="0">
                <a:latin typeface="Arial" panose="020B0604020202020204" pitchFamily="34" charset="0"/>
                <a:ea typeface="Arial" panose="020B0604020202020204" pitchFamily="34" charset="0"/>
              </a:rPr>
              <a:t>live tracking </a:t>
            </a:r>
            <a:r>
              <a:rPr lang="en-US" sz="1600" dirty="0">
                <a:latin typeface="Arial" panose="020B0604020202020204" pitchFamily="34" charset="0"/>
                <a:ea typeface="Arial" panose="020B0604020202020204" pitchFamily="34" charset="0"/>
              </a:rPr>
              <a:t>of all the buses</a:t>
            </a:r>
          </a:p>
        </p:txBody>
      </p:sp>
      <p:pic>
        <p:nvPicPr>
          <p:cNvPr id="7" name="Picture 6">
            <a:extLst>
              <a:ext uri="{FF2B5EF4-FFF2-40B4-BE49-F238E27FC236}">
                <a16:creationId xmlns:a16="http://schemas.microsoft.com/office/drawing/2014/main" id="{4FDCB739-F2D5-4444-8F1C-4DD020828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1722" y="2648302"/>
            <a:ext cx="2218210" cy="2218210"/>
          </a:xfrm>
          <a:prstGeom prst="rect">
            <a:avLst/>
          </a:prstGeom>
        </p:spPr>
      </p:pic>
      <p:sp>
        <p:nvSpPr>
          <p:cNvPr id="8" name="Rectangle 7">
            <a:extLst>
              <a:ext uri="{FF2B5EF4-FFF2-40B4-BE49-F238E27FC236}">
                <a16:creationId xmlns:a16="http://schemas.microsoft.com/office/drawing/2014/main" id="{219D26F5-57D5-401B-8E7D-4BCE9ADC8C62}"/>
              </a:ext>
            </a:extLst>
          </p:cNvPr>
          <p:cNvSpPr/>
          <p:nvPr/>
        </p:nvSpPr>
        <p:spPr>
          <a:xfrm>
            <a:off x="6916841" y="5061721"/>
            <a:ext cx="3207972" cy="584775"/>
          </a:xfrm>
          <a:prstGeom prst="rect">
            <a:avLst/>
          </a:prstGeom>
        </p:spPr>
        <p:txBody>
          <a:bodyPr wrap="square">
            <a:spAutoFit/>
          </a:bodyPr>
          <a:lstStyle/>
          <a:p>
            <a:pPr marR="0" lvl="0" algn="ctr">
              <a:spcBef>
                <a:spcPts val="0"/>
              </a:spcBef>
              <a:spcAft>
                <a:spcPts val="0"/>
              </a:spcAft>
            </a:pPr>
            <a:r>
              <a:rPr lang="en-US" sz="1600" dirty="0">
                <a:latin typeface="Arial" panose="020B0604020202020204" pitchFamily="34" charset="0"/>
                <a:ea typeface="Arial" panose="020B0604020202020204" pitchFamily="34" charset="0"/>
              </a:rPr>
              <a:t>Ability to modify and monitor all </a:t>
            </a:r>
            <a:r>
              <a:rPr lang="en-US" sz="1600" b="1" dirty="0">
                <a:latin typeface="Arial" panose="020B0604020202020204" pitchFamily="34" charset="0"/>
                <a:ea typeface="Arial" panose="020B0604020202020204" pitchFamily="34" charset="0"/>
              </a:rPr>
              <a:t>vehicles stats </a:t>
            </a:r>
            <a:r>
              <a:rPr lang="en-US" sz="1600" dirty="0">
                <a:latin typeface="Arial" panose="020B0604020202020204" pitchFamily="34" charset="0"/>
                <a:ea typeface="Arial" panose="020B0604020202020204" pitchFamily="34" charset="0"/>
              </a:rPr>
              <a:t>easily</a:t>
            </a:r>
          </a:p>
        </p:txBody>
      </p:sp>
      <p:sp>
        <p:nvSpPr>
          <p:cNvPr id="9" name="Rectangle 8">
            <a:extLst>
              <a:ext uri="{FF2B5EF4-FFF2-40B4-BE49-F238E27FC236}">
                <a16:creationId xmlns:a16="http://schemas.microsoft.com/office/drawing/2014/main" id="{573A9C25-39DA-4E30-8334-40857BA7CB9B}"/>
              </a:ext>
            </a:extLst>
          </p:cNvPr>
          <p:cNvSpPr/>
          <p:nvPr/>
        </p:nvSpPr>
        <p:spPr>
          <a:xfrm>
            <a:off x="0" y="5991468"/>
            <a:ext cx="12192000" cy="87166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557F231-4A03-47E3-ACFB-6586988C437A}"/>
              </a:ext>
            </a:extLst>
          </p:cNvPr>
          <p:cNvGrpSpPr/>
          <p:nvPr/>
        </p:nvGrpSpPr>
        <p:grpSpPr>
          <a:xfrm>
            <a:off x="602400" y="6074926"/>
            <a:ext cx="698123" cy="698123"/>
            <a:chOff x="602400" y="6074926"/>
            <a:chExt cx="698123" cy="698123"/>
          </a:xfrm>
        </p:grpSpPr>
        <p:sp>
          <p:nvSpPr>
            <p:cNvPr id="12" name="Rectangle: Rounded Corners 11">
              <a:extLst>
                <a:ext uri="{FF2B5EF4-FFF2-40B4-BE49-F238E27FC236}">
                  <a16:creationId xmlns:a16="http://schemas.microsoft.com/office/drawing/2014/main" id="{F87D8B8D-0C6B-44FA-9CCD-CB236D0A2C72}"/>
                </a:ext>
              </a:extLst>
            </p:cNvPr>
            <p:cNvSpPr/>
            <p:nvPr/>
          </p:nvSpPr>
          <p:spPr>
            <a:xfrm>
              <a:off x="602400" y="6074926"/>
              <a:ext cx="698123" cy="69812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D9DE4CD-5235-427E-A04F-C5AB57CEE8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705" y="6184231"/>
              <a:ext cx="475429" cy="475429"/>
            </a:xfrm>
            <a:prstGeom prst="rect">
              <a:avLst/>
            </a:prstGeom>
          </p:spPr>
        </p:pic>
      </p:grpSp>
      <p:sp>
        <p:nvSpPr>
          <p:cNvPr id="14" name="Rectangle 13">
            <a:extLst>
              <a:ext uri="{FF2B5EF4-FFF2-40B4-BE49-F238E27FC236}">
                <a16:creationId xmlns:a16="http://schemas.microsoft.com/office/drawing/2014/main" id="{D615D339-DFAD-4277-B416-265988A964FF}"/>
              </a:ext>
            </a:extLst>
          </p:cNvPr>
          <p:cNvSpPr/>
          <p:nvPr/>
        </p:nvSpPr>
        <p:spPr>
          <a:xfrm>
            <a:off x="1354610" y="6162909"/>
            <a:ext cx="1699650" cy="523220"/>
          </a:xfrm>
          <a:prstGeom prst="rect">
            <a:avLst/>
          </a:prstGeom>
        </p:spPr>
        <p:txBody>
          <a:bodyPr wrap="square">
            <a:spAutoFit/>
          </a:bodyPr>
          <a:lstStyle/>
          <a:p>
            <a:r>
              <a:rPr lang="en-GB" sz="1400" b="1" dirty="0">
                <a:solidFill>
                  <a:schemeClr val="bg1"/>
                </a:solidFill>
              </a:rPr>
              <a:t>Reduce the number</a:t>
            </a:r>
            <a:r>
              <a:rPr lang="en-GB" sz="1400" dirty="0">
                <a:solidFill>
                  <a:schemeClr val="bg1"/>
                </a:solidFill>
              </a:rPr>
              <a:t> of Human Resources</a:t>
            </a:r>
          </a:p>
        </p:txBody>
      </p:sp>
      <p:grpSp>
        <p:nvGrpSpPr>
          <p:cNvPr id="15" name="Group 14">
            <a:extLst>
              <a:ext uri="{FF2B5EF4-FFF2-40B4-BE49-F238E27FC236}">
                <a16:creationId xmlns:a16="http://schemas.microsoft.com/office/drawing/2014/main" id="{0F1C86CD-4722-49F0-927D-4B03E2D6C9D2}"/>
              </a:ext>
            </a:extLst>
          </p:cNvPr>
          <p:cNvGrpSpPr/>
          <p:nvPr/>
        </p:nvGrpSpPr>
        <p:grpSpPr>
          <a:xfrm>
            <a:off x="6317528" y="6083801"/>
            <a:ext cx="698123" cy="698123"/>
            <a:chOff x="6317528" y="6083801"/>
            <a:chExt cx="698123" cy="698123"/>
          </a:xfrm>
        </p:grpSpPr>
        <p:sp>
          <p:nvSpPr>
            <p:cNvPr id="16" name="Rectangle: Rounded Corners 15">
              <a:extLst>
                <a:ext uri="{FF2B5EF4-FFF2-40B4-BE49-F238E27FC236}">
                  <a16:creationId xmlns:a16="http://schemas.microsoft.com/office/drawing/2014/main" id="{DEA73567-6862-46B7-8D7B-43E53129E325}"/>
                </a:ext>
              </a:extLst>
            </p:cNvPr>
            <p:cNvSpPr/>
            <p:nvPr/>
          </p:nvSpPr>
          <p:spPr>
            <a:xfrm>
              <a:off x="6317528" y="6083801"/>
              <a:ext cx="698123" cy="698123"/>
            </a:xfrm>
            <a:prstGeom prst="roundRect">
              <a:avLst/>
            </a:prstGeom>
            <a:solidFill>
              <a:schemeClr val="bg1"/>
            </a:solid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FCCEC638-CFFF-422D-BB98-529C81660A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9605" y="6214963"/>
              <a:ext cx="450982" cy="450982"/>
            </a:xfrm>
            <a:prstGeom prst="rect">
              <a:avLst/>
            </a:prstGeom>
          </p:spPr>
        </p:pic>
      </p:grpSp>
      <p:sp>
        <p:nvSpPr>
          <p:cNvPr id="18" name="Rectangle 17">
            <a:extLst>
              <a:ext uri="{FF2B5EF4-FFF2-40B4-BE49-F238E27FC236}">
                <a16:creationId xmlns:a16="http://schemas.microsoft.com/office/drawing/2014/main" id="{BE594661-363F-40AE-9C4F-98BC22251BE0}"/>
              </a:ext>
            </a:extLst>
          </p:cNvPr>
          <p:cNvSpPr/>
          <p:nvPr/>
        </p:nvSpPr>
        <p:spPr>
          <a:xfrm>
            <a:off x="7123552" y="6169194"/>
            <a:ext cx="1764891" cy="523220"/>
          </a:xfrm>
          <a:prstGeom prst="rect">
            <a:avLst/>
          </a:prstGeom>
        </p:spPr>
        <p:txBody>
          <a:bodyPr wrap="square">
            <a:spAutoFit/>
          </a:bodyPr>
          <a:lstStyle/>
          <a:p>
            <a:r>
              <a:rPr lang="en-US" sz="1400" b="1" dirty="0">
                <a:solidFill>
                  <a:schemeClr val="bg1"/>
                </a:solidFill>
              </a:rPr>
              <a:t>Facilitating</a:t>
            </a:r>
            <a:r>
              <a:rPr lang="en-US" sz="1400" dirty="0">
                <a:solidFill>
                  <a:schemeClr val="bg1"/>
                </a:solidFill>
              </a:rPr>
              <a:t> the Educational Process</a:t>
            </a:r>
          </a:p>
        </p:txBody>
      </p:sp>
      <p:grpSp>
        <p:nvGrpSpPr>
          <p:cNvPr id="20" name="Group 19">
            <a:extLst>
              <a:ext uri="{FF2B5EF4-FFF2-40B4-BE49-F238E27FC236}">
                <a16:creationId xmlns:a16="http://schemas.microsoft.com/office/drawing/2014/main" id="{112DF582-1BEA-419F-977E-5851703C2E52}"/>
              </a:ext>
            </a:extLst>
          </p:cNvPr>
          <p:cNvGrpSpPr/>
          <p:nvPr/>
        </p:nvGrpSpPr>
        <p:grpSpPr>
          <a:xfrm>
            <a:off x="8994636" y="6077515"/>
            <a:ext cx="698123" cy="698123"/>
            <a:chOff x="8994636" y="6077515"/>
            <a:chExt cx="698123" cy="698123"/>
          </a:xfrm>
        </p:grpSpPr>
        <p:sp>
          <p:nvSpPr>
            <p:cNvPr id="21" name="Rectangle: Rounded Corners 20">
              <a:extLst>
                <a:ext uri="{FF2B5EF4-FFF2-40B4-BE49-F238E27FC236}">
                  <a16:creationId xmlns:a16="http://schemas.microsoft.com/office/drawing/2014/main" id="{FBDDAC99-B878-44D3-9E33-01767CB5F180}"/>
                </a:ext>
              </a:extLst>
            </p:cNvPr>
            <p:cNvSpPr/>
            <p:nvPr/>
          </p:nvSpPr>
          <p:spPr>
            <a:xfrm>
              <a:off x="8994636" y="6077515"/>
              <a:ext cx="698123" cy="698123"/>
            </a:xfrm>
            <a:prstGeom prst="roundRect">
              <a:avLst/>
            </a:prstGeom>
            <a:solidFill>
              <a:schemeClr val="bg1"/>
            </a:solidFill>
            <a:ln w="28575">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9422E810-9C81-4FE0-8672-5EA8302647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82646" y="6174001"/>
              <a:ext cx="513938" cy="513938"/>
            </a:xfrm>
            <a:prstGeom prst="rect">
              <a:avLst/>
            </a:prstGeom>
          </p:spPr>
        </p:pic>
      </p:grpSp>
      <p:sp>
        <p:nvSpPr>
          <p:cNvPr id="23" name="Rectangle 22">
            <a:extLst>
              <a:ext uri="{FF2B5EF4-FFF2-40B4-BE49-F238E27FC236}">
                <a16:creationId xmlns:a16="http://schemas.microsoft.com/office/drawing/2014/main" id="{FC3B076A-5A73-4750-86AD-33EFC095DACE}"/>
              </a:ext>
            </a:extLst>
          </p:cNvPr>
          <p:cNvSpPr/>
          <p:nvPr/>
        </p:nvSpPr>
        <p:spPr>
          <a:xfrm>
            <a:off x="9798952" y="6268056"/>
            <a:ext cx="1498487" cy="307777"/>
          </a:xfrm>
          <a:prstGeom prst="rect">
            <a:avLst/>
          </a:prstGeom>
        </p:spPr>
        <p:txBody>
          <a:bodyPr wrap="none">
            <a:spAutoFit/>
          </a:bodyPr>
          <a:lstStyle/>
          <a:p>
            <a:r>
              <a:rPr lang="en-US" sz="1400" dirty="0">
                <a:solidFill>
                  <a:schemeClr val="bg1"/>
                </a:solidFill>
              </a:rPr>
              <a:t>Innovation Center</a:t>
            </a:r>
          </a:p>
        </p:txBody>
      </p:sp>
      <p:grpSp>
        <p:nvGrpSpPr>
          <p:cNvPr id="24" name="Group 23">
            <a:extLst>
              <a:ext uri="{FF2B5EF4-FFF2-40B4-BE49-F238E27FC236}">
                <a16:creationId xmlns:a16="http://schemas.microsoft.com/office/drawing/2014/main" id="{E8B972B4-4CD0-4F4C-90DD-01651B19AA5C}"/>
              </a:ext>
            </a:extLst>
          </p:cNvPr>
          <p:cNvGrpSpPr/>
          <p:nvPr/>
        </p:nvGrpSpPr>
        <p:grpSpPr>
          <a:xfrm>
            <a:off x="3626923" y="6080290"/>
            <a:ext cx="698123" cy="698123"/>
            <a:chOff x="3626923" y="6080290"/>
            <a:chExt cx="698123" cy="698123"/>
          </a:xfrm>
        </p:grpSpPr>
        <p:sp>
          <p:nvSpPr>
            <p:cNvPr id="25" name="Rectangle: Rounded Corners 24">
              <a:extLst>
                <a:ext uri="{FF2B5EF4-FFF2-40B4-BE49-F238E27FC236}">
                  <a16:creationId xmlns:a16="http://schemas.microsoft.com/office/drawing/2014/main" id="{46158FAD-C3A4-4F41-80A7-8EA3B72A1703}"/>
                </a:ext>
              </a:extLst>
            </p:cNvPr>
            <p:cNvSpPr/>
            <p:nvPr/>
          </p:nvSpPr>
          <p:spPr>
            <a:xfrm>
              <a:off x="3626923" y="6080290"/>
              <a:ext cx="698123" cy="698123"/>
            </a:xfrm>
            <a:prstGeom prst="roundRect">
              <a:avLst/>
            </a:prstGeom>
            <a:solidFill>
              <a:schemeClr val="bg1"/>
            </a:solidFill>
            <a:ln w="28575">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2E859AD6-E324-4E74-A057-1225FDB5BB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4465" y="6174001"/>
              <a:ext cx="498636" cy="498636"/>
            </a:xfrm>
            <a:prstGeom prst="rect">
              <a:avLst/>
            </a:prstGeom>
          </p:spPr>
        </p:pic>
      </p:grpSp>
      <p:sp>
        <p:nvSpPr>
          <p:cNvPr id="27" name="Rectangle 26">
            <a:extLst>
              <a:ext uri="{FF2B5EF4-FFF2-40B4-BE49-F238E27FC236}">
                <a16:creationId xmlns:a16="http://schemas.microsoft.com/office/drawing/2014/main" id="{73BB4CC4-2531-4BC1-A345-AC7324D0F095}"/>
              </a:ext>
            </a:extLst>
          </p:cNvPr>
          <p:cNvSpPr/>
          <p:nvPr/>
        </p:nvSpPr>
        <p:spPr>
          <a:xfrm>
            <a:off x="4432588" y="6279148"/>
            <a:ext cx="1023292" cy="307777"/>
          </a:xfrm>
          <a:prstGeom prst="rect">
            <a:avLst/>
          </a:prstGeom>
        </p:spPr>
        <p:txBody>
          <a:bodyPr wrap="none">
            <a:spAutoFit/>
          </a:bodyPr>
          <a:lstStyle/>
          <a:p>
            <a:r>
              <a:rPr lang="en-US" sz="1400" dirty="0">
                <a:solidFill>
                  <a:schemeClr val="bg1"/>
                </a:solidFill>
              </a:rPr>
              <a:t>ERP System</a:t>
            </a:r>
          </a:p>
        </p:txBody>
      </p:sp>
    </p:spTree>
    <p:extLst>
      <p:ext uri="{BB962C8B-B14F-4D97-AF65-F5344CB8AC3E}">
        <p14:creationId xmlns:p14="http://schemas.microsoft.com/office/powerpoint/2010/main" val="311072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anim calcmode="lin" valueType="num">
                                      <p:cBhvr>
                                        <p:cTn id="25" dur="500" fill="hold"/>
                                        <p:tgtEl>
                                          <p:spTgt spid="7"/>
                                        </p:tgtEl>
                                        <p:attrNameLst>
                                          <p:attrName>ppt_x</p:attrName>
                                        </p:attrNameLst>
                                      </p:cBhvr>
                                      <p:tavLst>
                                        <p:tav tm="0">
                                          <p:val>
                                            <p:strVal val="#ppt_x"/>
                                          </p:val>
                                        </p:tav>
                                        <p:tav tm="100000">
                                          <p:val>
                                            <p:strVal val="#ppt_x"/>
                                          </p:val>
                                        </p:tav>
                                      </p:tavLst>
                                    </p:anim>
                                    <p:anim calcmode="lin" valueType="num">
                                      <p:cBhvr>
                                        <p:cTn id="26" dur="5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anim calcmode="lin" valueType="num">
                                      <p:cBhvr>
                                        <p:cTn id="30" dur="500" fill="hold"/>
                                        <p:tgtEl>
                                          <p:spTgt spid="8"/>
                                        </p:tgtEl>
                                        <p:attrNameLst>
                                          <p:attrName>ppt_x</p:attrName>
                                        </p:attrNameLst>
                                      </p:cBhvr>
                                      <p:tavLst>
                                        <p:tav tm="0">
                                          <p:val>
                                            <p:strVal val="#ppt_x"/>
                                          </p:val>
                                        </p:tav>
                                        <p:tav tm="100000">
                                          <p:val>
                                            <p:strVal val="#ppt_x"/>
                                          </p:val>
                                        </p:tav>
                                      </p:tavLst>
                                    </p:anim>
                                    <p:anim calcmode="lin" valueType="num">
                                      <p:cBhvr>
                                        <p:cTn id="31"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A753-F2D2-4B59-9C9C-41C1EAECF594}"/>
              </a:ext>
            </a:extLst>
          </p:cNvPr>
          <p:cNvSpPr>
            <a:spLocks noGrp="1"/>
          </p:cNvSpPr>
          <p:nvPr>
            <p:ph type="title"/>
          </p:nvPr>
        </p:nvSpPr>
        <p:spPr>
          <a:xfrm>
            <a:off x="838200" y="365125"/>
            <a:ext cx="10515600" cy="1325563"/>
          </a:xfrm>
        </p:spPr>
        <p:txBody>
          <a:bodyPr/>
          <a:lstStyle/>
          <a:p>
            <a:r>
              <a:rPr lang="en-US" b="1" dirty="0">
                <a:solidFill>
                  <a:srgbClr val="C00000"/>
                </a:solidFill>
              </a:rPr>
              <a:t>In-Campus Routing</a:t>
            </a:r>
            <a:endParaRPr lang="en-US" dirty="0">
              <a:solidFill>
                <a:srgbClr val="C00000"/>
              </a:solidFill>
            </a:endParaRPr>
          </a:p>
        </p:txBody>
      </p:sp>
      <p:sp>
        <p:nvSpPr>
          <p:cNvPr id="7" name="Rectangle 6">
            <a:extLst>
              <a:ext uri="{FF2B5EF4-FFF2-40B4-BE49-F238E27FC236}">
                <a16:creationId xmlns:a16="http://schemas.microsoft.com/office/drawing/2014/main" id="{98B31127-6901-4BA4-BE7A-28F370777C87}"/>
              </a:ext>
            </a:extLst>
          </p:cNvPr>
          <p:cNvSpPr/>
          <p:nvPr/>
        </p:nvSpPr>
        <p:spPr>
          <a:xfrm>
            <a:off x="3579628" y="2388186"/>
            <a:ext cx="7414437" cy="923330"/>
          </a:xfrm>
          <a:prstGeom prst="rect">
            <a:avLst/>
          </a:prstGeom>
        </p:spPr>
        <p:txBody>
          <a:bodyPr wrap="square">
            <a:spAutoFit/>
          </a:bodyPr>
          <a:lstStyle/>
          <a:p>
            <a:r>
              <a:rPr lang="en-US" b="1" dirty="0"/>
              <a:t>Students</a:t>
            </a:r>
            <a:r>
              <a:rPr lang="en-US" dirty="0"/>
              <a:t> should be able to go from one place in the campus to the other without any effort or external assistance so the app provide </a:t>
            </a:r>
            <a:r>
              <a:rPr lang="en-US" b="1" dirty="0"/>
              <a:t>in-campus navigation</a:t>
            </a:r>
            <a:r>
              <a:rPr lang="en-US" dirty="0"/>
              <a:t> using special-map for the campus.</a:t>
            </a:r>
          </a:p>
        </p:txBody>
      </p:sp>
      <p:sp>
        <p:nvSpPr>
          <p:cNvPr id="12" name="Rectangle 11">
            <a:extLst>
              <a:ext uri="{FF2B5EF4-FFF2-40B4-BE49-F238E27FC236}">
                <a16:creationId xmlns:a16="http://schemas.microsoft.com/office/drawing/2014/main" id="{6885428E-9B99-40CF-9F9F-879FE331198D}"/>
              </a:ext>
            </a:extLst>
          </p:cNvPr>
          <p:cNvSpPr/>
          <p:nvPr/>
        </p:nvSpPr>
        <p:spPr>
          <a:xfrm>
            <a:off x="1345673" y="4289421"/>
            <a:ext cx="7213536" cy="923330"/>
          </a:xfrm>
          <a:prstGeom prst="rect">
            <a:avLst/>
          </a:prstGeom>
        </p:spPr>
        <p:txBody>
          <a:bodyPr wrap="square">
            <a:spAutoFit/>
          </a:bodyPr>
          <a:lstStyle/>
          <a:p>
            <a:r>
              <a:rPr lang="en-US" dirty="0"/>
              <a:t>For the </a:t>
            </a:r>
            <a:r>
              <a:rPr lang="en-US" b="1" dirty="0"/>
              <a:t>external visitors</a:t>
            </a:r>
            <a:r>
              <a:rPr lang="en-US" dirty="0"/>
              <a:t> and one-time users their will be </a:t>
            </a:r>
            <a:r>
              <a:rPr lang="en-US" b="1" dirty="0"/>
              <a:t>screen at every building</a:t>
            </a:r>
            <a:r>
              <a:rPr lang="en-US" dirty="0"/>
              <a:t> that contain app to</a:t>
            </a:r>
            <a:r>
              <a:rPr lang="en-US" b="1" dirty="0"/>
              <a:t> help the external visitors lookup anything in the campus and tell them the directions </a:t>
            </a:r>
            <a:r>
              <a:rPr lang="en-US" dirty="0"/>
              <a:t>to their desired destination.</a:t>
            </a:r>
            <a:endParaRPr lang="en-US" b="1" dirty="0">
              <a:latin typeface="Arial" panose="020B0604020202020204" pitchFamily="34" charset="0"/>
              <a:ea typeface="Arial" panose="020B0604020202020204" pitchFamily="34" charset="0"/>
            </a:endParaRPr>
          </a:p>
        </p:txBody>
      </p:sp>
      <p:sp>
        <p:nvSpPr>
          <p:cNvPr id="8" name="Arrow: Pentagon 7">
            <a:extLst>
              <a:ext uri="{FF2B5EF4-FFF2-40B4-BE49-F238E27FC236}">
                <a16:creationId xmlns:a16="http://schemas.microsoft.com/office/drawing/2014/main" id="{6F3951E1-A03C-45B9-AEEC-D7DDA661FCB5}"/>
              </a:ext>
            </a:extLst>
          </p:cNvPr>
          <p:cNvSpPr/>
          <p:nvPr/>
        </p:nvSpPr>
        <p:spPr>
          <a:xfrm flipH="1">
            <a:off x="10260418" y="181542"/>
            <a:ext cx="1931581" cy="435934"/>
          </a:xfrm>
          <a:prstGeom prst="homePlate">
            <a:avLst>
              <a:gd name="adj" fmla="val 6951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rPr>
              <a:t>Student</a:t>
            </a:r>
            <a:endParaRPr lang="en-US" b="1" dirty="0">
              <a:solidFill>
                <a:schemeClr val="tx1"/>
              </a:solidFill>
            </a:endParaRPr>
          </a:p>
        </p:txBody>
      </p:sp>
      <p:sp>
        <p:nvSpPr>
          <p:cNvPr id="9" name="Arrow: Pentagon 8">
            <a:extLst>
              <a:ext uri="{FF2B5EF4-FFF2-40B4-BE49-F238E27FC236}">
                <a16:creationId xmlns:a16="http://schemas.microsoft.com/office/drawing/2014/main" id="{B7B1A024-9084-4232-BF4D-A049EBC57B9A}"/>
              </a:ext>
            </a:extLst>
          </p:cNvPr>
          <p:cNvSpPr/>
          <p:nvPr/>
        </p:nvSpPr>
        <p:spPr>
          <a:xfrm flipH="1">
            <a:off x="10260419" y="718148"/>
            <a:ext cx="1931581" cy="435934"/>
          </a:xfrm>
          <a:prstGeom prst="homePlate">
            <a:avLst>
              <a:gd name="adj" fmla="val 69512"/>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t>Staff</a:t>
            </a:r>
            <a:endParaRPr lang="en-US" b="1" dirty="0"/>
          </a:p>
        </p:txBody>
      </p:sp>
      <p:sp>
        <p:nvSpPr>
          <p:cNvPr id="10" name="Arrow: Pentagon 9">
            <a:extLst>
              <a:ext uri="{FF2B5EF4-FFF2-40B4-BE49-F238E27FC236}">
                <a16:creationId xmlns:a16="http://schemas.microsoft.com/office/drawing/2014/main" id="{91E54617-72AF-4871-9234-53D37354266F}"/>
              </a:ext>
            </a:extLst>
          </p:cNvPr>
          <p:cNvSpPr/>
          <p:nvPr/>
        </p:nvSpPr>
        <p:spPr>
          <a:xfrm flipH="1">
            <a:off x="10260417" y="1254754"/>
            <a:ext cx="1931581" cy="435934"/>
          </a:xfrm>
          <a:prstGeom prst="homePlate">
            <a:avLst>
              <a:gd name="adj" fmla="val 69512"/>
            </a:avLst>
          </a:prstGeom>
          <a:solidFill>
            <a:schemeClr val="tx1">
              <a:lumMod val="95000"/>
              <a:lumOff val="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External Visitors</a:t>
            </a:r>
            <a:endParaRPr lang="en-US" sz="1400" b="1" dirty="0"/>
          </a:p>
        </p:txBody>
      </p:sp>
      <p:pic>
        <p:nvPicPr>
          <p:cNvPr id="4" name="Picture 3">
            <a:extLst>
              <a:ext uri="{FF2B5EF4-FFF2-40B4-BE49-F238E27FC236}">
                <a16:creationId xmlns:a16="http://schemas.microsoft.com/office/drawing/2014/main" id="{980552A8-6FF0-43FB-8847-4978CB129F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8403" y="3700912"/>
            <a:ext cx="2265662" cy="2265662"/>
          </a:xfrm>
          <a:prstGeom prst="rect">
            <a:avLst/>
          </a:prstGeom>
        </p:spPr>
      </p:pic>
      <p:pic>
        <p:nvPicPr>
          <p:cNvPr id="15" name="Picture 14">
            <a:extLst>
              <a:ext uri="{FF2B5EF4-FFF2-40B4-BE49-F238E27FC236}">
                <a16:creationId xmlns:a16="http://schemas.microsoft.com/office/drawing/2014/main" id="{2BC1DEAC-A44F-450A-99CB-9C9555B48B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610" y="1835103"/>
            <a:ext cx="2017744" cy="2017744"/>
          </a:xfrm>
          <a:prstGeom prst="rect">
            <a:avLst/>
          </a:prstGeom>
        </p:spPr>
      </p:pic>
      <p:sp>
        <p:nvSpPr>
          <p:cNvPr id="11" name="Rectangle 10">
            <a:extLst>
              <a:ext uri="{FF2B5EF4-FFF2-40B4-BE49-F238E27FC236}">
                <a16:creationId xmlns:a16="http://schemas.microsoft.com/office/drawing/2014/main" id="{FC516302-2159-4E13-82B8-D157B4CC4D94}"/>
              </a:ext>
            </a:extLst>
          </p:cNvPr>
          <p:cNvSpPr/>
          <p:nvPr/>
        </p:nvSpPr>
        <p:spPr>
          <a:xfrm>
            <a:off x="0" y="5991468"/>
            <a:ext cx="12192000" cy="87166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5EB8249-D9B5-4423-8455-663DF71CC817}"/>
              </a:ext>
            </a:extLst>
          </p:cNvPr>
          <p:cNvGrpSpPr/>
          <p:nvPr/>
        </p:nvGrpSpPr>
        <p:grpSpPr>
          <a:xfrm>
            <a:off x="602400" y="6074926"/>
            <a:ext cx="698123" cy="698123"/>
            <a:chOff x="602400" y="6074926"/>
            <a:chExt cx="698123" cy="698123"/>
          </a:xfrm>
        </p:grpSpPr>
        <p:sp>
          <p:nvSpPr>
            <p:cNvPr id="14" name="Rectangle: Rounded Corners 13">
              <a:extLst>
                <a:ext uri="{FF2B5EF4-FFF2-40B4-BE49-F238E27FC236}">
                  <a16:creationId xmlns:a16="http://schemas.microsoft.com/office/drawing/2014/main" id="{5148529C-D411-406F-AEC1-E0DB8E5D648E}"/>
                </a:ext>
              </a:extLst>
            </p:cNvPr>
            <p:cNvSpPr/>
            <p:nvPr/>
          </p:nvSpPr>
          <p:spPr>
            <a:xfrm>
              <a:off x="602400" y="6074926"/>
              <a:ext cx="698123" cy="69812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652920C-7E67-402A-A203-BB3B203840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705" y="6184231"/>
              <a:ext cx="475429" cy="475429"/>
            </a:xfrm>
            <a:prstGeom prst="rect">
              <a:avLst/>
            </a:prstGeom>
          </p:spPr>
        </p:pic>
      </p:grpSp>
      <p:sp>
        <p:nvSpPr>
          <p:cNvPr id="17" name="Rectangle 16">
            <a:extLst>
              <a:ext uri="{FF2B5EF4-FFF2-40B4-BE49-F238E27FC236}">
                <a16:creationId xmlns:a16="http://schemas.microsoft.com/office/drawing/2014/main" id="{45AC9272-3E68-4A5C-871E-7D3012E68770}"/>
              </a:ext>
            </a:extLst>
          </p:cNvPr>
          <p:cNvSpPr/>
          <p:nvPr/>
        </p:nvSpPr>
        <p:spPr>
          <a:xfrm>
            <a:off x="1354610" y="6162909"/>
            <a:ext cx="1699650" cy="523220"/>
          </a:xfrm>
          <a:prstGeom prst="rect">
            <a:avLst/>
          </a:prstGeom>
        </p:spPr>
        <p:txBody>
          <a:bodyPr wrap="square">
            <a:spAutoFit/>
          </a:bodyPr>
          <a:lstStyle/>
          <a:p>
            <a:r>
              <a:rPr lang="en-GB" sz="1400" b="1" dirty="0">
                <a:solidFill>
                  <a:schemeClr val="bg1"/>
                </a:solidFill>
              </a:rPr>
              <a:t>Reduce the number</a:t>
            </a:r>
            <a:r>
              <a:rPr lang="en-GB" sz="1400" dirty="0">
                <a:solidFill>
                  <a:schemeClr val="bg1"/>
                </a:solidFill>
              </a:rPr>
              <a:t> of Human Resources</a:t>
            </a:r>
          </a:p>
        </p:txBody>
      </p:sp>
      <p:grpSp>
        <p:nvGrpSpPr>
          <p:cNvPr id="18" name="Group 17">
            <a:extLst>
              <a:ext uri="{FF2B5EF4-FFF2-40B4-BE49-F238E27FC236}">
                <a16:creationId xmlns:a16="http://schemas.microsoft.com/office/drawing/2014/main" id="{BDDC31F8-BCE6-42D5-80F7-8BC2D9DB7678}"/>
              </a:ext>
            </a:extLst>
          </p:cNvPr>
          <p:cNvGrpSpPr/>
          <p:nvPr/>
        </p:nvGrpSpPr>
        <p:grpSpPr>
          <a:xfrm>
            <a:off x="6317528" y="6083801"/>
            <a:ext cx="698123" cy="698123"/>
            <a:chOff x="6317528" y="6083801"/>
            <a:chExt cx="698123" cy="698123"/>
          </a:xfrm>
        </p:grpSpPr>
        <p:sp>
          <p:nvSpPr>
            <p:cNvPr id="19" name="Rectangle: Rounded Corners 18">
              <a:extLst>
                <a:ext uri="{FF2B5EF4-FFF2-40B4-BE49-F238E27FC236}">
                  <a16:creationId xmlns:a16="http://schemas.microsoft.com/office/drawing/2014/main" id="{FAB950A5-7263-4B24-9E96-257735A790F5}"/>
                </a:ext>
              </a:extLst>
            </p:cNvPr>
            <p:cNvSpPr/>
            <p:nvPr/>
          </p:nvSpPr>
          <p:spPr>
            <a:xfrm>
              <a:off x="6317528" y="6083801"/>
              <a:ext cx="698123" cy="698123"/>
            </a:xfrm>
            <a:prstGeom prst="roundRect">
              <a:avLst/>
            </a:prstGeom>
            <a:solidFill>
              <a:schemeClr val="bg1"/>
            </a:solid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0199A6DC-8D29-443A-809D-DC3142638B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9605" y="6214963"/>
              <a:ext cx="450982" cy="450982"/>
            </a:xfrm>
            <a:prstGeom prst="rect">
              <a:avLst/>
            </a:prstGeom>
          </p:spPr>
        </p:pic>
      </p:grpSp>
      <p:sp>
        <p:nvSpPr>
          <p:cNvPr id="21" name="Rectangle 20">
            <a:extLst>
              <a:ext uri="{FF2B5EF4-FFF2-40B4-BE49-F238E27FC236}">
                <a16:creationId xmlns:a16="http://schemas.microsoft.com/office/drawing/2014/main" id="{BDDE7DF0-5F44-4CE0-A2DF-CB29A266D840}"/>
              </a:ext>
            </a:extLst>
          </p:cNvPr>
          <p:cNvSpPr/>
          <p:nvPr/>
        </p:nvSpPr>
        <p:spPr>
          <a:xfrm>
            <a:off x="7123552" y="6169194"/>
            <a:ext cx="1764891" cy="523220"/>
          </a:xfrm>
          <a:prstGeom prst="rect">
            <a:avLst/>
          </a:prstGeom>
        </p:spPr>
        <p:txBody>
          <a:bodyPr wrap="square">
            <a:spAutoFit/>
          </a:bodyPr>
          <a:lstStyle/>
          <a:p>
            <a:r>
              <a:rPr lang="en-US" sz="1400" b="1" dirty="0">
                <a:solidFill>
                  <a:schemeClr val="bg1"/>
                </a:solidFill>
              </a:rPr>
              <a:t>Facilitating</a:t>
            </a:r>
            <a:r>
              <a:rPr lang="en-US" sz="1400" dirty="0">
                <a:solidFill>
                  <a:schemeClr val="bg1"/>
                </a:solidFill>
              </a:rPr>
              <a:t> the Educational Process</a:t>
            </a:r>
          </a:p>
        </p:txBody>
      </p:sp>
      <p:grpSp>
        <p:nvGrpSpPr>
          <p:cNvPr id="22" name="Group 21">
            <a:extLst>
              <a:ext uri="{FF2B5EF4-FFF2-40B4-BE49-F238E27FC236}">
                <a16:creationId xmlns:a16="http://schemas.microsoft.com/office/drawing/2014/main" id="{0BCB4B0D-B6D7-4A36-B3DC-24E3F372C3D2}"/>
              </a:ext>
            </a:extLst>
          </p:cNvPr>
          <p:cNvGrpSpPr/>
          <p:nvPr/>
        </p:nvGrpSpPr>
        <p:grpSpPr>
          <a:xfrm>
            <a:off x="8994636" y="6077515"/>
            <a:ext cx="698123" cy="698123"/>
            <a:chOff x="8994636" y="6077515"/>
            <a:chExt cx="698123" cy="698123"/>
          </a:xfrm>
        </p:grpSpPr>
        <p:sp>
          <p:nvSpPr>
            <p:cNvPr id="23" name="Rectangle: Rounded Corners 22">
              <a:extLst>
                <a:ext uri="{FF2B5EF4-FFF2-40B4-BE49-F238E27FC236}">
                  <a16:creationId xmlns:a16="http://schemas.microsoft.com/office/drawing/2014/main" id="{54DCB913-8E7D-4816-BAD1-62B0AB7BD79B}"/>
                </a:ext>
              </a:extLst>
            </p:cNvPr>
            <p:cNvSpPr/>
            <p:nvPr/>
          </p:nvSpPr>
          <p:spPr>
            <a:xfrm>
              <a:off x="8994636" y="6077515"/>
              <a:ext cx="698123" cy="698123"/>
            </a:xfrm>
            <a:prstGeom prst="roundRect">
              <a:avLst/>
            </a:prstGeom>
            <a:solidFill>
              <a:schemeClr val="bg1"/>
            </a:solidFill>
            <a:ln w="28575">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E5AFDF90-1B3F-4DD5-82FC-7E127AFFCC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82646" y="6174001"/>
              <a:ext cx="513938" cy="513938"/>
            </a:xfrm>
            <a:prstGeom prst="rect">
              <a:avLst/>
            </a:prstGeom>
          </p:spPr>
        </p:pic>
      </p:grpSp>
      <p:sp>
        <p:nvSpPr>
          <p:cNvPr id="25" name="Rectangle 24">
            <a:extLst>
              <a:ext uri="{FF2B5EF4-FFF2-40B4-BE49-F238E27FC236}">
                <a16:creationId xmlns:a16="http://schemas.microsoft.com/office/drawing/2014/main" id="{2B3C746B-2EA1-499C-911F-4824460C5CFA}"/>
              </a:ext>
            </a:extLst>
          </p:cNvPr>
          <p:cNvSpPr/>
          <p:nvPr/>
        </p:nvSpPr>
        <p:spPr>
          <a:xfrm>
            <a:off x="9798952" y="6268056"/>
            <a:ext cx="1498487" cy="307777"/>
          </a:xfrm>
          <a:prstGeom prst="rect">
            <a:avLst/>
          </a:prstGeom>
        </p:spPr>
        <p:txBody>
          <a:bodyPr wrap="none">
            <a:spAutoFit/>
          </a:bodyPr>
          <a:lstStyle/>
          <a:p>
            <a:r>
              <a:rPr lang="en-US" sz="1400" dirty="0">
                <a:solidFill>
                  <a:schemeClr val="bg1"/>
                </a:solidFill>
              </a:rPr>
              <a:t>Innovation Center</a:t>
            </a:r>
          </a:p>
        </p:txBody>
      </p:sp>
      <p:grpSp>
        <p:nvGrpSpPr>
          <p:cNvPr id="26" name="Group 25">
            <a:extLst>
              <a:ext uri="{FF2B5EF4-FFF2-40B4-BE49-F238E27FC236}">
                <a16:creationId xmlns:a16="http://schemas.microsoft.com/office/drawing/2014/main" id="{35CC3869-AA67-41F4-83F9-0F2494DD796A}"/>
              </a:ext>
            </a:extLst>
          </p:cNvPr>
          <p:cNvGrpSpPr/>
          <p:nvPr/>
        </p:nvGrpSpPr>
        <p:grpSpPr>
          <a:xfrm>
            <a:off x="3626923" y="6080290"/>
            <a:ext cx="698123" cy="698123"/>
            <a:chOff x="3626923" y="6080290"/>
            <a:chExt cx="698123" cy="698123"/>
          </a:xfrm>
        </p:grpSpPr>
        <p:sp>
          <p:nvSpPr>
            <p:cNvPr id="27" name="Rectangle: Rounded Corners 26">
              <a:extLst>
                <a:ext uri="{FF2B5EF4-FFF2-40B4-BE49-F238E27FC236}">
                  <a16:creationId xmlns:a16="http://schemas.microsoft.com/office/drawing/2014/main" id="{B316299A-1CBC-4795-B004-81C6F1A6CA60}"/>
                </a:ext>
              </a:extLst>
            </p:cNvPr>
            <p:cNvSpPr/>
            <p:nvPr/>
          </p:nvSpPr>
          <p:spPr>
            <a:xfrm>
              <a:off x="3626923" y="6080290"/>
              <a:ext cx="698123" cy="698123"/>
            </a:xfrm>
            <a:prstGeom prst="roundRect">
              <a:avLst/>
            </a:prstGeom>
            <a:solidFill>
              <a:schemeClr val="bg1"/>
            </a:solidFill>
            <a:ln w="28575">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EBDCE137-1A20-4F73-9ECF-C97EDC0AC1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4465" y="6174001"/>
              <a:ext cx="498636" cy="498636"/>
            </a:xfrm>
            <a:prstGeom prst="rect">
              <a:avLst/>
            </a:prstGeom>
          </p:spPr>
        </p:pic>
      </p:grpSp>
      <p:sp>
        <p:nvSpPr>
          <p:cNvPr id="29" name="Rectangle 28">
            <a:extLst>
              <a:ext uri="{FF2B5EF4-FFF2-40B4-BE49-F238E27FC236}">
                <a16:creationId xmlns:a16="http://schemas.microsoft.com/office/drawing/2014/main" id="{814E5C11-2544-460C-BEFE-5CC1DBDA0427}"/>
              </a:ext>
            </a:extLst>
          </p:cNvPr>
          <p:cNvSpPr/>
          <p:nvPr/>
        </p:nvSpPr>
        <p:spPr>
          <a:xfrm>
            <a:off x="4432588" y="6279148"/>
            <a:ext cx="1023292" cy="307777"/>
          </a:xfrm>
          <a:prstGeom prst="rect">
            <a:avLst/>
          </a:prstGeom>
        </p:spPr>
        <p:txBody>
          <a:bodyPr wrap="none">
            <a:spAutoFit/>
          </a:bodyPr>
          <a:lstStyle/>
          <a:p>
            <a:r>
              <a:rPr lang="en-US" sz="1400" dirty="0">
                <a:solidFill>
                  <a:schemeClr val="bg1"/>
                </a:solidFill>
              </a:rPr>
              <a:t>ERP System</a:t>
            </a:r>
          </a:p>
        </p:txBody>
      </p:sp>
    </p:spTree>
    <p:extLst>
      <p:ext uri="{BB962C8B-B14F-4D97-AF65-F5344CB8AC3E}">
        <p14:creationId xmlns:p14="http://schemas.microsoft.com/office/powerpoint/2010/main" val="424251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strVal val="#ppt_x"/>
                                          </p:val>
                                        </p:tav>
                                        <p:tav tm="100000">
                                          <p:val>
                                            <p:strVal val="#ppt_x"/>
                                          </p:val>
                                        </p:tav>
                                      </p:tavLst>
                                    </p:anim>
                                    <p:anim calcmode="lin" valueType="num">
                                      <p:cBhvr>
                                        <p:cTn id="20" dur="500" fill="hold"/>
                                        <p:tgtEl>
                                          <p:spTgt spid="12"/>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A753-F2D2-4B59-9C9C-41C1EAECF594}"/>
              </a:ext>
            </a:extLst>
          </p:cNvPr>
          <p:cNvSpPr>
            <a:spLocks noGrp="1"/>
          </p:cNvSpPr>
          <p:nvPr>
            <p:ph type="title"/>
          </p:nvPr>
        </p:nvSpPr>
        <p:spPr>
          <a:xfrm>
            <a:off x="838200" y="365125"/>
            <a:ext cx="10515600" cy="1325563"/>
          </a:xfrm>
        </p:spPr>
        <p:txBody>
          <a:bodyPr/>
          <a:lstStyle/>
          <a:p>
            <a:r>
              <a:rPr lang="en-US" b="1" dirty="0">
                <a:solidFill>
                  <a:srgbClr val="C00000"/>
                </a:solidFill>
              </a:rPr>
              <a:t>Clinic</a:t>
            </a:r>
            <a:endParaRPr lang="en-US" dirty="0">
              <a:solidFill>
                <a:srgbClr val="C00000"/>
              </a:solidFill>
            </a:endParaRPr>
          </a:p>
        </p:txBody>
      </p:sp>
      <p:sp>
        <p:nvSpPr>
          <p:cNvPr id="7" name="Rectangle 6">
            <a:extLst>
              <a:ext uri="{FF2B5EF4-FFF2-40B4-BE49-F238E27FC236}">
                <a16:creationId xmlns:a16="http://schemas.microsoft.com/office/drawing/2014/main" id="{98B31127-6901-4BA4-BE7A-28F370777C87}"/>
              </a:ext>
            </a:extLst>
          </p:cNvPr>
          <p:cNvSpPr/>
          <p:nvPr/>
        </p:nvSpPr>
        <p:spPr>
          <a:xfrm>
            <a:off x="3579628" y="2675271"/>
            <a:ext cx="7414437" cy="369332"/>
          </a:xfrm>
          <a:prstGeom prst="rect">
            <a:avLst/>
          </a:prstGeom>
        </p:spPr>
        <p:txBody>
          <a:bodyPr wrap="square">
            <a:spAutoFit/>
          </a:bodyPr>
          <a:lstStyle/>
          <a:p>
            <a:r>
              <a:rPr lang="en-US" dirty="0"/>
              <a:t>The student should be able to</a:t>
            </a:r>
            <a:r>
              <a:rPr lang="en-US" b="1" dirty="0"/>
              <a:t> book the clinic</a:t>
            </a:r>
            <a:r>
              <a:rPr lang="en-US" dirty="0"/>
              <a:t> anywhere/ anytime. </a:t>
            </a:r>
          </a:p>
        </p:txBody>
      </p:sp>
      <p:sp>
        <p:nvSpPr>
          <p:cNvPr id="12" name="Rectangle 11">
            <a:extLst>
              <a:ext uri="{FF2B5EF4-FFF2-40B4-BE49-F238E27FC236}">
                <a16:creationId xmlns:a16="http://schemas.microsoft.com/office/drawing/2014/main" id="{6885428E-9B99-40CF-9F9F-879FE331198D}"/>
              </a:ext>
            </a:extLst>
          </p:cNvPr>
          <p:cNvSpPr/>
          <p:nvPr/>
        </p:nvSpPr>
        <p:spPr>
          <a:xfrm>
            <a:off x="1345673" y="4476509"/>
            <a:ext cx="6862661" cy="646331"/>
          </a:xfrm>
          <a:prstGeom prst="rect">
            <a:avLst/>
          </a:prstGeom>
        </p:spPr>
        <p:txBody>
          <a:bodyPr wrap="square">
            <a:spAutoFit/>
          </a:bodyPr>
          <a:lstStyle/>
          <a:p>
            <a:r>
              <a:rPr lang="en-US" dirty="0"/>
              <a:t>The student </a:t>
            </a:r>
            <a:r>
              <a:rPr lang="en-US" b="1" dirty="0"/>
              <a:t>medical history </a:t>
            </a:r>
            <a:r>
              <a:rPr lang="en-US" dirty="0"/>
              <a:t>can be saved inside the cloud either by the student or the doctor.</a:t>
            </a:r>
            <a:endParaRPr lang="en-US" b="1" dirty="0">
              <a:latin typeface="Arial" panose="020B0604020202020204" pitchFamily="34" charset="0"/>
              <a:ea typeface="Arial" panose="020B0604020202020204" pitchFamily="34" charset="0"/>
            </a:endParaRPr>
          </a:p>
        </p:txBody>
      </p:sp>
      <p:sp>
        <p:nvSpPr>
          <p:cNvPr id="8" name="Arrow: Pentagon 7">
            <a:extLst>
              <a:ext uri="{FF2B5EF4-FFF2-40B4-BE49-F238E27FC236}">
                <a16:creationId xmlns:a16="http://schemas.microsoft.com/office/drawing/2014/main" id="{6F3951E1-A03C-45B9-AEEC-D7DDA661FCB5}"/>
              </a:ext>
            </a:extLst>
          </p:cNvPr>
          <p:cNvSpPr/>
          <p:nvPr/>
        </p:nvSpPr>
        <p:spPr>
          <a:xfrm flipH="1">
            <a:off x="10260418" y="181542"/>
            <a:ext cx="1931581" cy="435934"/>
          </a:xfrm>
          <a:prstGeom prst="homePlate">
            <a:avLst>
              <a:gd name="adj" fmla="val 6951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rPr>
              <a:t>Student</a:t>
            </a:r>
            <a:endParaRPr lang="en-US" b="1" dirty="0">
              <a:solidFill>
                <a:schemeClr val="tx1"/>
              </a:solidFill>
            </a:endParaRPr>
          </a:p>
        </p:txBody>
      </p:sp>
      <p:pic>
        <p:nvPicPr>
          <p:cNvPr id="5" name="Picture 4">
            <a:extLst>
              <a:ext uri="{FF2B5EF4-FFF2-40B4-BE49-F238E27FC236}">
                <a16:creationId xmlns:a16="http://schemas.microsoft.com/office/drawing/2014/main" id="{FE6E54F7-73B1-4804-BA5F-17B51F227D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5673" y="1825068"/>
            <a:ext cx="1782814" cy="1782814"/>
          </a:xfrm>
          <a:prstGeom prst="rect">
            <a:avLst/>
          </a:prstGeom>
        </p:spPr>
      </p:pic>
      <p:pic>
        <p:nvPicPr>
          <p:cNvPr id="11" name="Picture 10">
            <a:extLst>
              <a:ext uri="{FF2B5EF4-FFF2-40B4-BE49-F238E27FC236}">
                <a16:creationId xmlns:a16="http://schemas.microsoft.com/office/drawing/2014/main" id="{8439D462-C2F2-40E1-BA81-42DA6F750C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0982" y="3813398"/>
            <a:ext cx="1783554" cy="1783554"/>
          </a:xfrm>
          <a:prstGeom prst="rect">
            <a:avLst/>
          </a:prstGeom>
        </p:spPr>
      </p:pic>
      <p:sp>
        <p:nvSpPr>
          <p:cNvPr id="9" name="Rectangle 8">
            <a:extLst>
              <a:ext uri="{FF2B5EF4-FFF2-40B4-BE49-F238E27FC236}">
                <a16:creationId xmlns:a16="http://schemas.microsoft.com/office/drawing/2014/main" id="{5250C6D5-9CC6-4451-89AF-37185E3544F3}"/>
              </a:ext>
            </a:extLst>
          </p:cNvPr>
          <p:cNvSpPr/>
          <p:nvPr/>
        </p:nvSpPr>
        <p:spPr>
          <a:xfrm>
            <a:off x="0" y="5991468"/>
            <a:ext cx="12192000" cy="87166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B883453-8BB3-4F34-975D-8EB6F09B11D1}"/>
              </a:ext>
            </a:extLst>
          </p:cNvPr>
          <p:cNvGrpSpPr/>
          <p:nvPr/>
        </p:nvGrpSpPr>
        <p:grpSpPr>
          <a:xfrm>
            <a:off x="602400" y="6074926"/>
            <a:ext cx="698123" cy="698123"/>
            <a:chOff x="602400" y="6074926"/>
            <a:chExt cx="698123" cy="698123"/>
          </a:xfrm>
        </p:grpSpPr>
        <p:sp>
          <p:nvSpPr>
            <p:cNvPr id="13" name="Rectangle: Rounded Corners 12">
              <a:extLst>
                <a:ext uri="{FF2B5EF4-FFF2-40B4-BE49-F238E27FC236}">
                  <a16:creationId xmlns:a16="http://schemas.microsoft.com/office/drawing/2014/main" id="{F6AE46C7-5382-4064-AC14-F307A0DBE0CB}"/>
                </a:ext>
              </a:extLst>
            </p:cNvPr>
            <p:cNvSpPr/>
            <p:nvPr/>
          </p:nvSpPr>
          <p:spPr>
            <a:xfrm>
              <a:off x="602400" y="6074926"/>
              <a:ext cx="698123" cy="69812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7039FA2-1001-4720-8E90-C3E2DB5FCD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705" y="6184231"/>
              <a:ext cx="475429" cy="475429"/>
            </a:xfrm>
            <a:prstGeom prst="rect">
              <a:avLst/>
            </a:prstGeom>
          </p:spPr>
        </p:pic>
      </p:grpSp>
      <p:sp>
        <p:nvSpPr>
          <p:cNvPr id="15" name="Rectangle 14">
            <a:extLst>
              <a:ext uri="{FF2B5EF4-FFF2-40B4-BE49-F238E27FC236}">
                <a16:creationId xmlns:a16="http://schemas.microsoft.com/office/drawing/2014/main" id="{9D7CF516-BC5F-4FE8-BCF3-4F82849DABC9}"/>
              </a:ext>
            </a:extLst>
          </p:cNvPr>
          <p:cNvSpPr/>
          <p:nvPr/>
        </p:nvSpPr>
        <p:spPr>
          <a:xfrm>
            <a:off x="1354610" y="6162909"/>
            <a:ext cx="1699650" cy="523220"/>
          </a:xfrm>
          <a:prstGeom prst="rect">
            <a:avLst/>
          </a:prstGeom>
        </p:spPr>
        <p:txBody>
          <a:bodyPr wrap="square">
            <a:spAutoFit/>
          </a:bodyPr>
          <a:lstStyle/>
          <a:p>
            <a:r>
              <a:rPr lang="en-GB" sz="1400" b="1" dirty="0">
                <a:solidFill>
                  <a:schemeClr val="bg1"/>
                </a:solidFill>
              </a:rPr>
              <a:t>Reduce the number</a:t>
            </a:r>
            <a:r>
              <a:rPr lang="en-GB" sz="1400" dirty="0">
                <a:solidFill>
                  <a:schemeClr val="bg1"/>
                </a:solidFill>
              </a:rPr>
              <a:t> of Human Resources</a:t>
            </a:r>
          </a:p>
        </p:txBody>
      </p:sp>
      <p:grpSp>
        <p:nvGrpSpPr>
          <p:cNvPr id="16" name="Group 15">
            <a:extLst>
              <a:ext uri="{FF2B5EF4-FFF2-40B4-BE49-F238E27FC236}">
                <a16:creationId xmlns:a16="http://schemas.microsoft.com/office/drawing/2014/main" id="{92BF36A9-D3E6-47AF-9A71-E756FA2ABB03}"/>
              </a:ext>
            </a:extLst>
          </p:cNvPr>
          <p:cNvGrpSpPr/>
          <p:nvPr/>
        </p:nvGrpSpPr>
        <p:grpSpPr>
          <a:xfrm>
            <a:off x="6317528" y="6083801"/>
            <a:ext cx="698123" cy="698123"/>
            <a:chOff x="6317528" y="6083801"/>
            <a:chExt cx="698123" cy="698123"/>
          </a:xfrm>
        </p:grpSpPr>
        <p:sp>
          <p:nvSpPr>
            <p:cNvPr id="17" name="Rectangle: Rounded Corners 16">
              <a:extLst>
                <a:ext uri="{FF2B5EF4-FFF2-40B4-BE49-F238E27FC236}">
                  <a16:creationId xmlns:a16="http://schemas.microsoft.com/office/drawing/2014/main" id="{1F74F3CA-1130-44AE-A55F-95227B4C00CE}"/>
                </a:ext>
              </a:extLst>
            </p:cNvPr>
            <p:cNvSpPr/>
            <p:nvPr/>
          </p:nvSpPr>
          <p:spPr>
            <a:xfrm>
              <a:off x="6317528" y="6083801"/>
              <a:ext cx="698123" cy="698123"/>
            </a:xfrm>
            <a:prstGeom prst="roundRect">
              <a:avLst/>
            </a:prstGeom>
            <a:solidFill>
              <a:schemeClr val="bg1"/>
            </a:solid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6D36C0C1-CD35-40A0-B764-056057B9E5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9605" y="6214963"/>
              <a:ext cx="450982" cy="450982"/>
            </a:xfrm>
            <a:prstGeom prst="rect">
              <a:avLst/>
            </a:prstGeom>
          </p:spPr>
        </p:pic>
      </p:grpSp>
      <p:sp>
        <p:nvSpPr>
          <p:cNvPr id="19" name="Rectangle 18">
            <a:extLst>
              <a:ext uri="{FF2B5EF4-FFF2-40B4-BE49-F238E27FC236}">
                <a16:creationId xmlns:a16="http://schemas.microsoft.com/office/drawing/2014/main" id="{1E235CD3-8AAE-45F6-9CFF-AC2D221B1676}"/>
              </a:ext>
            </a:extLst>
          </p:cNvPr>
          <p:cNvSpPr/>
          <p:nvPr/>
        </p:nvSpPr>
        <p:spPr>
          <a:xfrm>
            <a:off x="7123552" y="6169194"/>
            <a:ext cx="1764891" cy="523220"/>
          </a:xfrm>
          <a:prstGeom prst="rect">
            <a:avLst/>
          </a:prstGeom>
        </p:spPr>
        <p:txBody>
          <a:bodyPr wrap="square">
            <a:spAutoFit/>
          </a:bodyPr>
          <a:lstStyle/>
          <a:p>
            <a:r>
              <a:rPr lang="en-US" sz="1400" b="1" dirty="0">
                <a:solidFill>
                  <a:schemeClr val="bg1"/>
                </a:solidFill>
              </a:rPr>
              <a:t>Facilitating</a:t>
            </a:r>
            <a:r>
              <a:rPr lang="en-US" sz="1400" dirty="0">
                <a:solidFill>
                  <a:schemeClr val="bg1"/>
                </a:solidFill>
              </a:rPr>
              <a:t> the Educational Process</a:t>
            </a:r>
          </a:p>
        </p:txBody>
      </p:sp>
      <p:grpSp>
        <p:nvGrpSpPr>
          <p:cNvPr id="20" name="Group 19">
            <a:extLst>
              <a:ext uri="{FF2B5EF4-FFF2-40B4-BE49-F238E27FC236}">
                <a16:creationId xmlns:a16="http://schemas.microsoft.com/office/drawing/2014/main" id="{BBF959B4-7F85-4184-818C-5197027B795F}"/>
              </a:ext>
            </a:extLst>
          </p:cNvPr>
          <p:cNvGrpSpPr/>
          <p:nvPr/>
        </p:nvGrpSpPr>
        <p:grpSpPr>
          <a:xfrm>
            <a:off x="8994636" y="6077515"/>
            <a:ext cx="698123" cy="698123"/>
            <a:chOff x="8994636" y="6077515"/>
            <a:chExt cx="698123" cy="698123"/>
          </a:xfrm>
        </p:grpSpPr>
        <p:sp>
          <p:nvSpPr>
            <p:cNvPr id="21" name="Rectangle: Rounded Corners 20">
              <a:extLst>
                <a:ext uri="{FF2B5EF4-FFF2-40B4-BE49-F238E27FC236}">
                  <a16:creationId xmlns:a16="http://schemas.microsoft.com/office/drawing/2014/main" id="{205449AF-67A3-41BD-ABEB-C18C6336B05D}"/>
                </a:ext>
              </a:extLst>
            </p:cNvPr>
            <p:cNvSpPr/>
            <p:nvPr/>
          </p:nvSpPr>
          <p:spPr>
            <a:xfrm>
              <a:off x="8994636" y="6077515"/>
              <a:ext cx="698123" cy="698123"/>
            </a:xfrm>
            <a:prstGeom prst="roundRect">
              <a:avLst/>
            </a:prstGeom>
            <a:solidFill>
              <a:schemeClr val="bg1"/>
            </a:solidFill>
            <a:ln w="28575">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E6B1810F-4372-4C2D-93E7-BF5E47174C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82646" y="6174001"/>
              <a:ext cx="513938" cy="513938"/>
            </a:xfrm>
            <a:prstGeom prst="rect">
              <a:avLst/>
            </a:prstGeom>
          </p:spPr>
        </p:pic>
      </p:grpSp>
      <p:sp>
        <p:nvSpPr>
          <p:cNvPr id="23" name="Rectangle 22">
            <a:extLst>
              <a:ext uri="{FF2B5EF4-FFF2-40B4-BE49-F238E27FC236}">
                <a16:creationId xmlns:a16="http://schemas.microsoft.com/office/drawing/2014/main" id="{95534C77-252B-4ED8-B8A3-CCA6E0788734}"/>
              </a:ext>
            </a:extLst>
          </p:cNvPr>
          <p:cNvSpPr/>
          <p:nvPr/>
        </p:nvSpPr>
        <p:spPr>
          <a:xfrm>
            <a:off x="9798952" y="6268056"/>
            <a:ext cx="1498487" cy="307777"/>
          </a:xfrm>
          <a:prstGeom prst="rect">
            <a:avLst/>
          </a:prstGeom>
        </p:spPr>
        <p:txBody>
          <a:bodyPr wrap="none">
            <a:spAutoFit/>
          </a:bodyPr>
          <a:lstStyle/>
          <a:p>
            <a:r>
              <a:rPr lang="en-US" sz="1400" dirty="0">
                <a:solidFill>
                  <a:schemeClr val="bg1"/>
                </a:solidFill>
              </a:rPr>
              <a:t>Innovation Center</a:t>
            </a:r>
          </a:p>
        </p:txBody>
      </p:sp>
      <p:grpSp>
        <p:nvGrpSpPr>
          <p:cNvPr id="24" name="Group 23">
            <a:extLst>
              <a:ext uri="{FF2B5EF4-FFF2-40B4-BE49-F238E27FC236}">
                <a16:creationId xmlns:a16="http://schemas.microsoft.com/office/drawing/2014/main" id="{9711D4EC-D768-4B67-A2AF-393D4734C1F4}"/>
              </a:ext>
            </a:extLst>
          </p:cNvPr>
          <p:cNvGrpSpPr/>
          <p:nvPr/>
        </p:nvGrpSpPr>
        <p:grpSpPr>
          <a:xfrm>
            <a:off x="3626923" y="6080290"/>
            <a:ext cx="698123" cy="698123"/>
            <a:chOff x="3626923" y="6080290"/>
            <a:chExt cx="698123" cy="698123"/>
          </a:xfrm>
        </p:grpSpPr>
        <p:sp>
          <p:nvSpPr>
            <p:cNvPr id="25" name="Rectangle: Rounded Corners 24">
              <a:extLst>
                <a:ext uri="{FF2B5EF4-FFF2-40B4-BE49-F238E27FC236}">
                  <a16:creationId xmlns:a16="http://schemas.microsoft.com/office/drawing/2014/main" id="{0B738952-AD0D-40AF-8054-3DCE2F291515}"/>
                </a:ext>
              </a:extLst>
            </p:cNvPr>
            <p:cNvSpPr/>
            <p:nvPr/>
          </p:nvSpPr>
          <p:spPr>
            <a:xfrm>
              <a:off x="3626923" y="6080290"/>
              <a:ext cx="698123" cy="698123"/>
            </a:xfrm>
            <a:prstGeom prst="roundRect">
              <a:avLst/>
            </a:prstGeom>
            <a:solidFill>
              <a:schemeClr val="bg1"/>
            </a:solidFill>
            <a:ln w="28575">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7B6AC7FA-76C0-49EE-B55A-2CAF960400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4465" y="6174001"/>
              <a:ext cx="498636" cy="498636"/>
            </a:xfrm>
            <a:prstGeom prst="rect">
              <a:avLst/>
            </a:prstGeom>
          </p:spPr>
        </p:pic>
      </p:grpSp>
      <p:sp>
        <p:nvSpPr>
          <p:cNvPr id="27" name="Rectangle 26">
            <a:extLst>
              <a:ext uri="{FF2B5EF4-FFF2-40B4-BE49-F238E27FC236}">
                <a16:creationId xmlns:a16="http://schemas.microsoft.com/office/drawing/2014/main" id="{64F2A2AD-4A81-4044-BFA8-1A9788335B53}"/>
              </a:ext>
            </a:extLst>
          </p:cNvPr>
          <p:cNvSpPr/>
          <p:nvPr/>
        </p:nvSpPr>
        <p:spPr>
          <a:xfrm>
            <a:off x="4432588" y="6279148"/>
            <a:ext cx="1023292" cy="307777"/>
          </a:xfrm>
          <a:prstGeom prst="rect">
            <a:avLst/>
          </a:prstGeom>
        </p:spPr>
        <p:txBody>
          <a:bodyPr wrap="none">
            <a:spAutoFit/>
          </a:bodyPr>
          <a:lstStyle/>
          <a:p>
            <a:r>
              <a:rPr lang="en-US" sz="1400" dirty="0">
                <a:solidFill>
                  <a:schemeClr val="bg1"/>
                </a:solidFill>
              </a:rPr>
              <a:t>ERP System</a:t>
            </a:r>
          </a:p>
        </p:txBody>
      </p:sp>
    </p:spTree>
    <p:extLst>
      <p:ext uri="{BB962C8B-B14F-4D97-AF65-F5344CB8AC3E}">
        <p14:creationId xmlns:p14="http://schemas.microsoft.com/office/powerpoint/2010/main" val="64955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A753-F2D2-4B59-9C9C-41C1EAECF594}"/>
              </a:ext>
            </a:extLst>
          </p:cNvPr>
          <p:cNvSpPr>
            <a:spLocks noGrp="1"/>
          </p:cNvSpPr>
          <p:nvPr>
            <p:ph type="title"/>
          </p:nvPr>
        </p:nvSpPr>
        <p:spPr>
          <a:xfrm>
            <a:off x="838200" y="365125"/>
            <a:ext cx="10515600" cy="1325563"/>
          </a:xfrm>
        </p:spPr>
        <p:txBody>
          <a:bodyPr/>
          <a:lstStyle/>
          <a:p>
            <a:r>
              <a:rPr lang="en-US" b="1" dirty="0">
                <a:solidFill>
                  <a:srgbClr val="C00000"/>
                </a:solidFill>
              </a:rPr>
              <a:t>Events</a:t>
            </a:r>
            <a:endParaRPr lang="en-US" dirty="0">
              <a:solidFill>
                <a:srgbClr val="C00000"/>
              </a:solidFill>
            </a:endParaRPr>
          </a:p>
        </p:txBody>
      </p:sp>
      <p:sp>
        <p:nvSpPr>
          <p:cNvPr id="7" name="Rectangle 6">
            <a:extLst>
              <a:ext uri="{FF2B5EF4-FFF2-40B4-BE49-F238E27FC236}">
                <a16:creationId xmlns:a16="http://schemas.microsoft.com/office/drawing/2014/main" id="{98B31127-6901-4BA4-BE7A-28F370777C87}"/>
              </a:ext>
            </a:extLst>
          </p:cNvPr>
          <p:cNvSpPr/>
          <p:nvPr/>
        </p:nvSpPr>
        <p:spPr>
          <a:xfrm>
            <a:off x="3054260" y="2351231"/>
            <a:ext cx="8008045" cy="369332"/>
          </a:xfrm>
          <a:prstGeom prst="rect">
            <a:avLst/>
          </a:prstGeom>
        </p:spPr>
        <p:txBody>
          <a:bodyPr wrap="square">
            <a:spAutoFit/>
          </a:bodyPr>
          <a:lstStyle/>
          <a:p>
            <a:r>
              <a:rPr lang="en-US" dirty="0"/>
              <a:t>The college can </a:t>
            </a:r>
            <a:r>
              <a:rPr lang="en-US" b="1" dirty="0"/>
              <a:t>create events </a:t>
            </a:r>
            <a:r>
              <a:rPr lang="en-US" dirty="0"/>
              <a:t>and</a:t>
            </a:r>
            <a:r>
              <a:rPr lang="en-US" b="1" dirty="0"/>
              <a:t> trips </a:t>
            </a:r>
            <a:r>
              <a:rPr lang="en-US" dirty="0"/>
              <a:t>either for all the students or certain group. </a:t>
            </a:r>
          </a:p>
        </p:txBody>
      </p:sp>
      <p:sp>
        <p:nvSpPr>
          <p:cNvPr id="12" name="Rectangle 11">
            <a:extLst>
              <a:ext uri="{FF2B5EF4-FFF2-40B4-BE49-F238E27FC236}">
                <a16:creationId xmlns:a16="http://schemas.microsoft.com/office/drawing/2014/main" id="{6885428E-9B99-40CF-9F9F-879FE331198D}"/>
              </a:ext>
            </a:extLst>
          </p:cNvPr>
          <p:cNvSpPr/>
          <p:nvPr/>
        </p:nvSpPr>
        <p:spPr>
          <a:xfrm>
            <a:off x="3007930" y="4760204"/>
            <a:ext cx="8277027" cy="646331"/>
          </a:xfrm>
          <a:prstGeom prst="rect">
            <a:avLst/>
          </a:prstGeom>
        </p:spPr>
        <p:txBody>
          <a:bodyPr wrap="square">
            <a:spAutoFit/>
          </a:bodyPr>
          <a:lstStyle/>
          <a:p>
            <a:r>
              <a:rPr lang="en-US" dirty="0"/>
              <a:t>Also, each of the students who joined the events can </a:t>
            </a:r>
            <a:r>
              <a:rPr lang="en-US" b="1" dirty="0"/>
              <a:t>share pictures and experience </a:t>
            </a:r>
            <a:r>
              <a:rPr lang="en-US" dirty="0"/>
              <a:t>with all the other students who attended the same event.</a:t>
            </a:r>
          </a:p>
        </p:txBody>
      </p:sp>
      <p:sp>
        <p:nvSpPr>
          <p:cNvPr id="8" name="Arrow: Pentagon 7">
            <a:extLst>
              <a:ext uri="{FF2B5EF4-FFF2-40B4-BE49-F238E27FC236}">
                <a16:creationId xmlns:a16="http://schemas.microsoft.com/office/drawing/2014/main" id="{6F3951E1-A03C-45B9-AEEC-D7DDA661FCB5}"/>
              </a:ext>
            </a:extLst>
          </p:cNvPr>
          <p:cNvSpPr/>
          <p:nvPr/>
        </p:nvSpPr>
        <p:spPr>
          <a:xfrm flipH="1">
            <a:off x="10260418" y="181542"/>
            <a:ext cx="1931581" cy="435934"/>
          </a:xfrm>
          <a:prstGeom prst="homePlate">
            <a:avLst>
              <a:gd name="adj" fmla="val 6951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rPr>
              <a:t>Student</a:t>
            </a:r>
            <a:endParaRPr lang="en-US" b="1" dirty="0">
              <a:solidFill>
                <a:schemeClr val="tx1"/>
              </a:solidFill>
            </a:endParaRPr>
          </a:p>
        </p:txBody>
      </p:sp>
      <p:sp>
        <p:nvSpPr>
          <p:cNvPr id="10" name="Rectangle 9">
            <a:extLst>
              <a:ext uri="{FF2B5EF4-FFF2-40B4-BE49-F238E27FC236}">
                <a16:creationId xmlns:a16="http://schemas.microsoft.com/office/drawing/2014/main" id="{43303A35-0D82-49D1-87C6-82FE4029C254}"/>
              </a:ext>
            </a:extLst>
          </p:cNvPr>
          <p:cNvSpPr/>
          <p:nvPr/>
        </p:nvSpPr>
        <p:spPr>
          <a:xfrm>
            <a:off x="1487253" y="3500796"/>
            <a:ext cx="8277027" cy="646331"/>
          </a:xfrm>
          <a:prstGeom prst="rect">
            <a:avLst/>
          </a:prstGeom>
        </p:spPr>
        <p:txBody>
          <a:bodyPr wrap="square">
            <a:spAutoFit/>
          </a:bodyPr>
          <a:lstStyle/>
          <a:p>
            <a:r>
              <a:rPr lang="en-US" dirty="0"/>
              <a:t>The students </a:t>
            </a:r>
            <a:r>
              <a:rPr lang="en-US" b="1" dirty="0"/>
              <a:t>can join the event through the app </a:t>
            </a:r>
            <a:r>
              <a:rPr lang="en-US" dirty="0"/>
              <a:t>and </a:t>
            </a:r>
            <a:r>
              <a:rPr lang="en-US" b="1" dirty="0"/>
              <a:t>pay the fees through the smart wallet.</a:t>
            </a:r>
          </a:p>
        </p:txBody>
      </p:sp>
      <p:pic>
        <p:nvPicPr>
          <p:cNvPr id="15" name="Picture 14">
            <a:extLst>
              <a:ext uri="{FF2B5EF4-FFF2-40B4-BE49-F238E27FC236}">
                <a16:creationId xmlns:a16="http://schemas.microsoft.com/office/drawing/2014/main" id="{AF3F5F51-37C5-423D-82FF-C1E7CD3692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4280" y="2993061"/>
            <a:ext cx="1520678" cy="1520678"/>
          </a:xfrm>
          <a:prstGeom prst="rect">
            <a:avLst/>
          </a:prstGeom>
        </p:spPr>
      </p:pic>
      <p:pic>
        <p:nvPicPr>
          <p:cNvPr id="17" name="Picture 16">
            <a:extLst>
              <a:ext uri="{FF2B5EF4-FFF2-40B4-BE49-F238E27FC236}">
                <a16:creationId xmlns:a16="http://schemas.microsoft.com/office/drawing/2014/main" id="{C2FA56FD-AD62-4A21-B171-56964E21B4B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487252" y="1923864"/>
            <a:ext cx="1181520" cy="1181520"/>
          </a:xfrm>
          <a:prstGeom prst="rect">
            <a:avLst/>
          </a:prstGeom>
        </p:spPr>
      </p:pic>
      <p:pic>
        <p:nvPicPr>
          <p:cNvPr id="19" name="Picture 18">
            <a:extLst>
              <a:ext uri="{FF2B5EF4-FFF2-40B4-BE49-F238E27FC236}">
                <a16:creationId xmlns:a16="http://schemas.microsoft.com/office/drawing/2014/main" id="{0E3ECE71-F26F-4479-B6BC-533F45CEEF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7252" y="4423605"/>
            <a:ext cx="1134839" cy="1134839"/>
          </a:xfrm>
          <a:prstGeom prst="rect">
            <a:avLst/>
          </a:prstGeom>
        </p:spPr>
      </p:pic>
      <p:sp>
        <p:nvSpPr>
          <p:cNvPr id="11" name="Rectangle 10">
            <a:extLst>
              <a:ext uri="{FF2B5EF4-FFF2-40B4-BE49-F238E27FC236}">
                <a16:creationId xmlns:a16="http://schemas.microsoft.com/office/drawing/2014/main" id="{9DCF1148-2151-47F2-9FE9-CF9292ECBEC9}"/>
              </a:ext>
            </a:extLst>
          </p:cNvPr>
          <p:cNvSpPr/>
          <p:nvPr/>
        </p:nvSpPr>
        <p:spPr>
          <a:xfrm>
            <a:off x="0" y="5991468"/>
            <a:ext cx="12192000" cy="87166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C4B138B-821D-416F-AEFC-FC75B0804B52}"/>
              </a:ext>
            </a:extLst>
          </p:cNvPr>
          <p:cNvGrpSpPr/>
          <p:nvPr/>
        </p:nvGrpSpPr>
        <p:grpSpPr>
          <a:xfrm>
            <a:off x="602400" y="6074926"/>
            <a:ext cx="698123" cy="698123"/>
            <a:chOff x="602400" y="6074926"/>
            <a:chExt cx="698123" cy="698123"/>
          </a:xfrm>
        </p:grpSpPr>
        <p:sp>
          <p:nvSpPr>
            <p:cNvPr id="14" name="Rectangle: Rounded Corners 13">
              <a:extLst>
                <a:ext uri="{FF2B5EF4-FFF2-40B4-BE49-F238E27FC236}">
                  <a16:creationId xmlns:a16="http://schemas.microsoft.com/office/drawing/2014/main" id="{818C7C86-D839-4DFA-9CC2-C9583BD1F09C}"/>
                </a:ext>
              </a:extLst>
            </p:cNvPr>
            <p:cNvSpPr/>
            <p:nvPr/>
          </p:nvSpPr>
          <p:spPr>
            <a:xfrm>
              <a:off x="602400" y="6074926"/>
              <a:ext cx="698123" cy="69812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1741DE9-AACA-4945-8461-65B44C5FD0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705" y="6184231"/>
              <a:ext cx="475429" cy="475429"/>
            </a:xfrm>
            <a:prstGeom prst="rect">
              <a:avLst/>
            </a:prstGeom>
          </p:spPr>
        </p:pic>
      </p:grpSp>
      <p:sp>
        <p:nvSpPr>
          <p:cNvPr id="18" name="Rectangle 17">
            <a:extLst>
              <a:ext uri="{FF2B5EF4-FFF2-40B4-BE49-F238E27FC236}">
                <a16:creationId xmlns:a16="http://schemas.microsoft.com/office/drawing/2014/main" id="{1D271CA1-7C3A-41A8-AB00-8DCF13B6797A}"/>
              </a:ext>
            </a:extLst>
          </p:cNvPr>
          <p:cNvSpPr/>
          <p:nvPr/>
        </p:nvSpPr>
        <p:spPr>
          <a:xfrm>
            <a:off x="1354610" y="6162909"/>
            <a:ext cx="1699650" cy="523220"/>
          </a:xfrm>
          <a:prstGeom prst="rect">
            <a:avLst/>
          </a:prstGeom>
        </p:spPr>
        <p:txBody>
          <a:bodyPr wrap="square">
            <a:spAutoFit/>
          </a:bodyPr>
          <a:lstStyle/>
          <a:p>
            <a:r>
              <a:rPr lang="en-GB" sz="1400" b="1" dirty="0">
                <a:solidFill>
                  <a:schemeClr val="bg1"/>
                </a:solidFill>
              </a:rPr>
              <a:t>Reduce the number</a:t>
            </a:r>
            <a:r>
              <a:rPr lang="en-GB" sz="1400" dirty="0">
                <a:solidFill>
                  <a:schemeClr val="bg1"/>
                </a:solidFill>
              </a:rPr>
              <a:t> of Human Resources</a:t>
            </a:r>
          </a:p>
        </p:txBody>
      </p:sp>
      <p:grpSp>
        <p:nvGrpSpPr>
          <p:cNvPr id="20" name="Group 19">
            <a:extLst>
              <a:ext uri="{FF2B5EF4-FFF2-40B4-BE49-F238E27FC236}">
                <a16:creationId xmlns:a16="http://schemas.microsoft.com/office/drawing/2014/main" id="{4B98C978-5E20-4FE0-A5A5-3F5E9395A121}"/>
              </a:ext>
            </a:extLst>
          </p:cNvPr>
          <p:cNvGrpSpPr/>
          <p:nvPr/>
        </p:nvGrpSpPr>
        <p:grpSpPr>
          <a:xfrm>
            <a:off x="6317528" y="6083801"/>
            <a:ext cx="698123" cy="698123"/>
            <a:chOff x="6317528" y="6083801"/>
            <a:chExt cx="698123" cy="698123"/>
          </a:xfrm>
        </p:grpSpPr>
        <p:sp>
          <p:nvSpPr>
            <p:cNvPr id="21" name="Rectangle: Rounded Corners 20">
              <a:extLst>
                <a:ext uri="{FF2B5EF4-FFF2-40B4-BE49-F238E27FC236}">
                  <a16:creationId xmlns:a16="http://schemas.microsoft.com/office/drawing/2014/main" id="{A5A3A356-FF3E-432B-A990-663EE44516AB}"/>
                </a:ext>
              </a:extLst>
            </p:cNvPr>
            <p:cNvSpPr/>
            <p:nvPr/>
          </p:nvSpPr>
          <p:spPr>
            <a:xfrm>
              <a:off x="6317528" y="6083801"/>
              <a:ext cx="698123" cy="698123"/>
            </a:xfrm>
            <a:prstGeom prst="roundRect">
              <a:avLst/>
            </a:prstGeom>
            <a:solidFill>
              <a:schemeClr val="bg1"/>
            </a:solid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2D44DDB0-9179-4956-BB9D-0107DE362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9605" y="6214963"/>
              <a:ext cx="450982" cy="450982"/>
            </a:xfrm>
            <a:prstGeom prst="rect">
              <a:avLst/>
            </a:prstGeom>
          </p:spPr>
        </p:pic>
      </p:grpSp>
      <p:sp>
        <p:nvSpPr>
          <p:cNvPr id="23" name="Rectangle 22">
            <a:extLst>
              <a:ext uri="{FF2B5EF4-FFF2-40B4-BE49-F238E27FC236}">
                <a16:creationId xmlns:a16="http://schemas.microsoft.com/office/drawing/2014/main" id="{14A0AB30-C105-45AA-B19E-91CA9CB86CB3}"/>
              </a:ext>
            </a:extLst>
          </p:cNvPr>
          <p:cNvSpPr/>
          <p:nvPr/>
        </p:nvSpPr>
        <p:spPr>
          <a:xfrm>
            <a:off x="7123552" y="6169194"/>
            <a:ext cx="1764891" cy="523220"/>
          </a:xfrm>
          <a:prstGeom prst="rect">
            <a:avLst/>
          </a:prstGeom>
        </p:spPr>
        <p:txBody>
          <a:bodyPr wrap="square">
            <a:spAutoFit/>
          </a:bodyPr>
          <a:lstStyle/>
          <a:p>
            <a:r>
              <a:rPr lang="en-US" sz="1400" b="1" dirty="0">
                <a:solidFill>
                  <a:schemeClr val="bg1"/>
                </a:solidFill>
              </a:rPr>
              <a:t>Facilitating</a:t>
            </a:r>
            <a:r>
              <a:rPr lang="en-US" sz="1400" dirty="0">
                <a:solidFill>
                  <a:schemeClr val="bg1"/>
                </a:solidFill>
              </a:rPr>
              <a:t> the Educational Process</a:t>
            </a:r>
          </a:p>
        </p:txBody>
      </p:sp>
      <p:grpSp>
        <p:nvGrpSpPr>
          <p:cNvPr id="24" name="Group 23">
            <a:extLst>
              <a:ext uri="{FF2B5EF4-FFF2-40B4-BE49-F238E27FC236}">
                <a16:creationId xmlns:a16="http://schemas.microsoft.com/office/drawing/2014/main" id="{69F2F371-7C84-4A9A-9622-E9DCD10858DD}"/>
              </a:ext>
            </a:extLst>
          </p:cNvPr>
          <p:cNvGrpSpPr/>
          <p:nvPr/>
        </p:nvGrpSpPr>
        <p:grpSpPr>
          <a:xfrm>
            <a:off x="8994636" y="6077515"/>
            <a:ext cx="698123" cy="698123"/>
            <a:chOff x="8994636" y="6077515"/>
            <a:chExt cx="698123" cy="698123"/>
          </a:xfrm>
        </p:grpSpPr>
        <p:sp>
          <p:nvSpPr>
            <p:cNvPr id="25" name="Rectangle: Rounded Corners 24">
              <a:extLst>
                <a:ext uri="{FF2B5EF4-FFF2-40B4-BE49-F238E27FC236}">
                  <a16:creationId xmlns:a16="http://schemas.microsoft.com/office/drawing/2014/main" id="{44340141-52F7-46CA-9124-8E149F0544F8}"/>
                </a:ext>
              </a:extLst>
            </p:cNvPr>
            <p:cNvSpPr/>
            <p:nvPr/>
          </p:nvSpPr>
          <p:spPr>
            <a:xfrm>
              <a:off x="8994636" y="6077515"/>
              <a:ext cx="698123" cy="698123"/>
            </a:xfrm>
            <a:prstGeom prst="roundRect">
              <a:avLst/>
            </a:prstGeom>
            <a:solidFill>
              <a:schemeClr val="bg1"/>
            </a:solidFill>
            <a:ln w="28575">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666CF628-19B7-4951-B631-C095886A38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82646" y="6174001"/>
              <a:ext cx="513938" cy="513938"/>
            </a:xfrm>
            <a:prstGeom prst="rect">
              <a:avLst/>
            </a:prstGeom>
          </p:spPr>
        </p:pic>
      </p:grpSp>
      <p:sp>
        <p:nvSpPr>
          <p:cNvPr id="27" name="Rectangle 26">
            <a:extLst>
              <a:ext uri="{FF2B5EF4-FFF2-40B4-BE49-F238E27FC236}">
                <a16:creationId xmlns:a16="http://schemas.microsoft.com/office/drawing/2014/main" id="{950AD57A-33CC-426F-86DD-59FFAD95348B}"/>
              </a:ext>
            </a:extLst>
          </p:cNvPr>
          <p:cNvSpPr/>
          <p:nvPr/>
        </p:nvSpPr>
        <p:spPr>
          <a:xfrm>
            <a:off x="9798952" y="6268056"/>
            <a:ext cx="1498487" cy="307777"/>
          </a:xfrm>
          <a:prstGeom prst="rect">
            <a:avLst/>
          </a:prstGeom>
        </p:spPr>
        <p:txBody>
          <a:bodyPr wrap="none">
            <a:spAutoFit/>
          </a:bodyPr>
          <a:lstStyle/>
          <a:p>
            <a:r>
              <a:rPr lang="en-US" sz="1400" dirty="0">
                <a:solidFill>
                  <a:schemeClr val="bg1"/>
                </a:solidFill>
              </a:rPr>
              <a:t>Innovation Center</a:t>
            </a:r>
          </a:p>
        </p:txBody>
      </p:sp>
      <p:grpSp>
        <p:nvGrpSpPr>
          <p:cNvPr id="28" name="Group 27">
            <a:extLst>
              <a:ext uri="{FF2B5EF4-FFF2-40B4-BE49-F238E27FC236}">
                <a16:creationId xmlns:a16="http://schemas.microsoft.com/office/drawing/2014/main" id="{CE70D348-D576-4F85-8B8C-832BDFEB458C}"/>
              </a:ext>
            </a:extLst>
          </p:cNvPr>
          <p:cNvGrpSpPr/>
          <p:nvPr/>
        </p:nvGrpSpPr>
        <p:grpSpPr>
          <a:xfrm>
            <a:off x="3626923" y="6080290"/>
            <a:ext cx="698123" cy="698123"/>
            <a:chOff x="3626923" y="6080290"/>
            <a:chExt cx="698123" cy="698123"/>
          </a:xfrm>
        </p:grpSpPr>
        <p:sp>
          <p:nvSpPr>
            <p:cNvPr id="29" name="Rectangle: Rounded Corners 28">
              <a:extLst>
                <a:ext uri="{FF2B5EF4-FFF2-40B4-BE49-F238E27FC236}">
                  <a16:creationId xmlns:a16="http://schemas.microsoft.com/office/drawing/2014/main" id="{B094AEE0-10C1-4F80-8868-91D20B663A0D}"/>
                </a:ext>
              </a:extLst>
            </p:cNvPr>
            <p:cNvSpPr/>
            <p:nvPr/>
          </p:nvSpPr>
          <p:spPr>
            <a:xfrm>
              <a:off x="3626923" y="6080290"/>
              <a:ext cx="698123" cy="698123"/>
            </a:xfrm>
            <a:prstGeom prst="roundRect">
              <a:avLst/>
            </a:prstGeom>
            <a:solidFill>
              <a:schemeClr val="bg1"/>
            </a:solidFill>
            <a:ln w="28575">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F31DCD1F-E85B-41BF-9202-86C2667AF19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34465" y="6174001"/>
              <a:ext cx="498636" cy="498636"/>
            </a:xfrm>
            <a:prstGeom prst="rect">
              <a:avLst/>
            </a:prstGeom>
          </p:spPr>
        </p:pic>
      </p:grpSp>
      <p:sp>
        <p:nvSpPr>
          <p:cNvPr id="31" name="Rectangle 30">
            <a:extLst>
              <a:ext uri="{FF2B5EF4-FFF2-40B4-BE49-F238E27FC236}">
                <a16:creationId xmlns:a16="http://schemas.microsoft.com/office/drawing/2014/main" id="{FEFC910E-8E81-4201-B193-8E23AC0EE7E5}"/>
              </a:ext>
            </a:extLst>
          </p:cNvPr>
          <p:cNvSpPr/>
          <p:nvPr/>
        </p:nvSpPr>
        <p:spPr>
          <a:xfrm>
            <a:off x="4432588" y="6279148"/>
            <a:ext cx="1023292" cy="307777"/>
          </a:xfrm>
          <a:prstGeom prst="rect">
            <a:avLst/>
          </a:prstGeom>
        </p:spPr>
        <p:txBody>
          <a:bodyPr wrap="none">
            <a:spAutoFit/>
          </a:bodyPr>
          <a:lstStyle/>
          <a:p>
            <a:r>
              <a:rPr lang="en-US" sz="1400" dirty="0">
                <a:solidFill>
                  <a:schemeClr val="bg1"/>
                </a:solidFill>
              </a:rPr>
              <a:t>ERP System</a:t>
            </a:r>
          </a:p>
        </p:txBody>
      </p:sp>
    </p:spTree>
    <p:extLst>
      <p:ext uri="{BB962C8B-B14F-4D97-AF65-F5344CB8AC3E}">
        <p14:creationId xmlns:p14="http://schemas.microsoft.com/office/powerpoint/2010/main" val="65169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A753-F2D2-4B59-9C9C-41C1EAECF594}"/>
              </a:ext>
            </a:extLst>
          </p:cNvPr>
          <p:cNvSpPr>
            <a:spLocks noGrp="1"/>
          </p:cNvSpPr>
          <p:nvPr>
            <p:ph type="title"/>
          </p:nvPr>
        </p:nvSpPr>
        <p:spPr>
          <a:xfrm>
            <a:off x="838200" y="365125"/>
            <a:ext cx="10515600" cy="1325563"/>
          </a:xfrm>
        </p:spPr>
        <p:txBody>
          <a:bodyPr/>
          <a:lstStyle/>
          <a:p>
            <a:r>
              <a:rPr lang="en-US" b="1" dirty="0">
                <a:solidFill>
                  <a:srgbClr val="C00000"/>
                </a:solidFill>
              </a:rPr>
              <a:t>Communities</a:t>
            </a:r>
            <a:endParaRPr lang="en-US" dirty="0">
              <a:solidFill>
                <a:srgbClr val="C00000"/>
              </a:solidFill>
            </a:endParaRPr>
          </a:p>
        </p:txBody>
      </p:sp>
      <p:sp>
        <p:nvSpPr>
          <p:cNvPr id="7" name="Rectangle 6">
            <a:extLst>
              <a:ext uri="{FF2B5EF4-FFF2-40B4-BE49-F238E27FC236}">
                <a16:creationId xmlns:a16="http://schemas.microsoft.com/office/drawing/2014/main" id="{98B31127-6901-4BA4-BE7A-28F370777C87}"/>
              </a:ext>
            </a:extLst>
          </p:cNvPr>
          <p:cNvSpPr/>
          <p:nvPr/>
        </p:nvSpPr>
        <p:spPr>
          <a:xfrm>
            <a:off x="3054260" y="2022673"/>
            <a:ext cx="8008045" cy="646331"/>
          </a:xfrm>
          <a:prstGeom prst="rect">
            <a:avLst/>
          </a:prstGeom>
        </p:spPr>
        <p:txBody>
          <a:bodyPr wrap="square">
            <a:spAutoFit/>
          </a:bodyPr>
          <a:lstStyle/>
          <a:p>
            <a:r>
              <a:rPr lang="en-US" dirty="0"/>
              <a:t>Student can </a:t>
            </a:r>
            <a:r>
              <a:rPr lang="en-US" b="1" dirty="0"/>
              <a:t>create special communities </a:t>
            </a:r>
            <a:r>
              <a:rPr lang="en-US" dirty="0"/>
              <a:t>for any purpose as long it </a:t>
            </a:r>
            <a:r>
              <a:rPr lang="en-US" b="1" dirty="0"/>
              <a:t>confines with the university rules. </a:t>
            </a:r>
          </a:p>
        </p:txBody>
      </p:sp>
      <p:sp>
        <p:nvSpPr>
          <p:cNvPr id="12" name="Rectangle 11">
            <a:extLst>
              <a:ext uri="{FF2B5EF4-FFF2-40B4-BE49-F238E27FC236}">
                <a16:creationId xmlns:a16="http://schemas.microsoft.com/office/drawing/2014/main" id="{6885428E-9B99-40CF-9F9F-879FE331198D}"/>
              </a:ext>
            </a:extLst>
          </p:cNvPr>
          <p:cNvSpPr/>
          <p:nvPr/>
        </p:nvSpPr>
        <p:spPr>
          <a:xfrm>
            <a:off x="3054261" y="4795499"/>
            <a:ext cx="8171948" cy="923330"/>
          </a:xfrm>
          <a:prstGeom prst="rect">
            <a:avLst/>
          </a:prstGeom>
        </p:spPr>
        <p:txBody>
          <a:bodyPr wrap="square">
            <a:spAutoFit/>
          </a:bodyPr>
          <a:lstStyle/>
          <a:p>
            <a:r>
              <a:rPr lang="en-US" dirty="0"/>
              <a:t>Even paid events can be </a:t>
            </a:r>
            <a:r>
              <a:rPr lang="en-US" b="1" dirty="0"/>
              <a:t>paid through the student smart wallet </a:t>
            </a:r>
            <a:r>
              <a:rPr lang="en-US" dirty="0"/>
              <a:t>which makes easy for the students to join and the </a:t>
            </a:r>
            <a:r>
              <a:rPr lang="en-US" b="1" dirty="0"/>
              <a:t>admins to track and manage the money</a:t>
            </a:r>
            <a:r>
              <a:rPr lang="en-US" dirty="0"/>
              <a:t> and makes it easy for the college administrators to </a:t>
            </a:r>
            <a:r>
              <a:rPr lang="en-US" b="1" dirty="0"/>
              <a:t>monitor all the activities</a:t>
            </a:r>
          </a:p>
        </p:txBody>
      </p:sp>
      <p:sp>
        <p:nvSpPr>
          <p:cNvPr id="8" name="Arrow: Pentagon 7">
            <a:extLst>
              <a:ext uri="{FF2B5EF4-FFF2-40B4-BE49-F238E27FC236}">
                <a16:creationId xmlns:a16="http://schemas.microsoft.com/office/drawing/2014/main" id="{6F3951E1-A03C-45B9-AEEC-D7DDA661FCB5}"/>
              </a:ext>
            </a:extLst>
          </p:cNvPr>
          <p:cNvSpPr/>
          <p:nvPr/>
        </p:nvSpPr>
        <p:spPr>
          <a:xfrm flipH="1">
            <a:off x="10260418" y="181542"/>
            <a:ext cx="1931581" cy="435934"/>
          </a:xfrm>
          <a:prstGeom prst="homePlate">
            <a:avLst>
              <a:gd name="adj" fmla="val 6951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rPr>
              <a:t>Student</a:t>
            </a:r>
            <a:endParaRPr lang="en-US" b="1" dirty="0">
              <a:solidFill>
                <a:schemeClr val="tx1"/>
              </a:solidFill>
            </a:endParaRPr>
          </a:p>
        </p:txBody>
      </p:sp>
      <p:sp>
        <p:nvSpPr>
          <p:cNvPr id="10" name="Rectangle 9">
            <a:extLst>
              <a:ext uri="{FF2B5EF4-FFF2-40B4-BE49-F238E27FC236}">
                <a16:creationId xmlns:a16="http://schemas.microsoft.com/office/drawing/2014/main" id="{43303A35-0D82-49D1-87C6-82FE4029C254}"/>
              </a:ext>
            </a:extLst>
          </p:cNvPr>
          <p:cNvSpPr/>
          <p:nvPr/>
        </p:nvSpPr>
        <p:spPr>
          <a:xfrm>
            <a:off x="1187134" y="3372644"/>
            <a:ext cx="8634585" cy="646331"/>
          </a:xfrm>
          <a:prstGeom prst="rect">
            <a:avLst/>
          </a:prstGeom>
        </p:spPr>
        <p:txBody>
          <a:bodyPr wrap="square">
            <a:spAutoFit/>
          </a:bodyPr>
          <a:lstStyle/>
          <a:p>
            <a:r>
              <a:rPr lang="en-US" dirty="0"/>
              <a:t>The communities also have the </a:t>
            </a:r>
            <a:r>
              <a:rPr lang="en-US" b="1" dirty="0"/>
              <a:t>same social sharing features </a:t>
            </a:r>
            <a:r>
              <a:rPr lang="en-US" dirty="0"/>
              <a:t>as the student can communicate with each other create and join events. </a:t>
            </a:r>
          </a:p>
        </p:txBody>
      </p:sp>
      <p:pic>
        <p:nvPicPr>
          <p:cNvPr id="6" name="Picture 5">
            <a:extLst>
              <a:ext uri="{FF2B5EF4-FFF2-40B4-BE49-F238E27FC236}">
                <a16:creationId xmlns:a16="http://schemas.microsoft.com/office/drawing/2014/main" id="{E30AFA3F-C1CB-4F8F-9727-CF0BC577B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1719" y="3113507"/>
            <a:ext cx="1240586" cy="1240586"/>
          </a:xfrm>
          <a:prstGeom prst="rect">
            <a:avLst/>
          </a:prstGeom>
        </p:spPr>
      </p:pic>
      <p:pic>
        <p:nvPicPr>
          <p:cNvPr id="14" name="Picture 13">
            <a:extLst>
              <a:ext uri="{FF2B5EF4-FFF2-40B4-BE49-F238E27FC236}">
                <a16:creationId xmlns:a16="http://schemas.microsoft.com/office/drawing/2014/main" id="{0E12C638-7892-407E-A1F0-A5A011C0CB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695" y="1653880"/>
            <a:ext cx="1379589" cy="1379589"/>
          </a:xfrm>
          <a:prstGeom prst="rect">
            <a:avLst/>
          </a:prstGeom>
        </p:spPr>
      </p:pic>
      <p:pic>
        <p:nvPicPr>
          <p:cNvPr id="18" name="Picture 17">
            <a:extLst>
              <a:ext uri="{FF2B5EF4-FFF2-40B4-BE49-F238E27FC236}">
                <a16:creationId xmlns:a16="http://schemas.microsoft.com/office/drawing/2014/main" id="{59029C92-E3F5-4530-BA8A-4EF0C6110A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4610" y="4444409"/>
            <a:ext cx="1370053" cy="1370053"/>
          </a:xfrm>
          <a:prstGeom prst="rect">
            <a:avLst/>
          </a:prstGeom>
        </p:spPr>
      </p:pic>
      <p:sp>
        <p:nvSpPr>
          <p:cNvPr id="11" name="Rectangle 10">
            <a:extLst>
              <a:ext uri="{FF2B5EF4-FFF2-40B4-BE49-F238E27FC236}">
                <a16:creationId xmlns:a16="http://schemas.microsoft.com/office/drawing/2014/main" id="{B2D35CB4-6E2C-427E-9612-9D2C399C0C30}"/>
              </a:ext>
            </a:extLst>
          </p:cNvPr>
          <p:cNvSpPr/>
          <p:nvPr/>
        </p:nvSpPr>
        <p:spPr>
          <a:xfrm>
            <a:off x="0" y="5991468"/>
            <a:ext cx="12192000" cy="87166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6D83661-2672-4DAE-8FAC-D841523B8FDE}"/>
              </a:ext>
            </a:extLst>
          </p:cNvPr>
          <p:cNvGrpSpPr/>
          <p:nvPr/>
        </p:nvGrpSpPr>
        <p:grpSpPr>
          <a:xfrm>
            <a:off x="602400" y="6074926"/>
            <a:ext cx="698123" cy="698123"/>
            <a:chOff x="602400" y="6074926"/>
            <a:chExt cx="698123" cy="698123"/>
          </a:xfrm>
        </p:grpSpPr>
        <p:sp>
          <p:nvSpPr>
            <p:cNvPr id="15" name="Rectangle: Rounded Corners 14">
              <a:extLst>
                <a:ext uri="{FF2B5EF4-FFF2-40B4-BE49-F238E27FC236}">
                  <a16:creationId xmlns:a16="http://schemas.microsoft.com/office/drawing/2014/main" id="{1C44CCFA-D95E-45DD-8675-D9EB1DA3CFE8}"/>
                </a:ext>
              </a:extLst>
            </p:cNvPr>
            <p:cNvSpPr/>
            <p:nvPr/>
          </p:nvSpPr>
          <p:spPr>
            <a:xfrm>
              <a:off x="602400" y="6074926"/>
              <a:ext cx="698123" cy="69812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6A9AEF92-1124-4747-9275-9987209531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705" y="6184231"/>
              <a:ext cx="475429" cy="475429"/>
            </a:xfrm>
            <a:prstGeom prst="rect">
              <a:avLst/>
            </a:prstGeom>
          </p:spPr>
        </p:pic>
      </p:grpSp>
      <p:sp>
        <p:nvSpPr>
          <p:cNvPr id="17" name="Rectangle 16">
            <a:extLst>
              <a:ext uri="{FF2B5EF4-FFF2-40B4-BE49-F238E27FC236}">
                <a16:creationId xmlns:a16="http://schemas.microsoft.com/office/drawing/2014/main" id="{8B7D84CB-C79D-4DC6-8453-43E270822EF4}"/>
              </a:ext>
            </a:extLst>
          </p:cNvPr>
          <p:cNvSpPr/>
          <p:nvPr/>
        </p:nvSpPr>
        <p:spPr>
          <a:xfrm>
            <a:off x="1354610" y="6162909"/>
            <a:ext cx="1699650" cy="523220"/>
          </a:xfrm>
          <a:prstGeom prst="rect">
            <a:avLst/>
          </a:prstGeom>
        </p:spPr>
        <p:txBody>
          <a:bodyPr wrap="square">
            <a:spAutoFit/>
          </a:bodyPr>
          <a:lstStyle/>
          <a:p>
            <a:r>
              <a:rPr lang="en-GB" sz="1400" b="1" dirty="0">
                <a:solidFill>
                  <a:schemeClr val="bg1"/>
                </a:solidFill>
              </a:rPr>
              <a:t>Reduce the number</a:t>
            </a:r>
            <a:r>
              <a:rPr lang="en-GB" sz="1400" dirty="0">
                <a:solidFill>
                  <a:schemeClr val="bg1"/>
                </a:solidFill>
              </a:rPr>
              <a:t> of Human Resources</a:t>
            </a:r>
          </a:p>
        </p:txBody>
      </p:sp>
      <p:grpSp>
        <p:nvGrpSpPr>
          <p:cNvPr id="19" name="Group 18">
            <a:extLst>
              <a:ext uri="{FF2B5EF4-FFF2-40B4-BE49-F238E27FC236}">
                <a16:creationId xmlns:a16="http://schemas.microsoft.com/office/drawing/2014/main" id="{9B389879-23B0-4AB6-B5B0-29E43270FFEF}"/>
              </a:ext>
            </a:extLst>
          </p:cNvPr>
          <p:cNvGrpSpPr/>
          <p:nvPr/>
        </p:nvGrpSpPr>
        <p:grpSpPr>
          <a:xfrm>
            <a:off x="6317528" y="6083801"/>
            <a:ext cx="698123" cy="698123"/>
            <a:chOff x="6317528" y="6083801"/>
            <a:chExt cx="698123" cy="698123"/>
          </a:xfrm>
        </p:grpSpPr>
        <p:sp>
          <p:nvSpPr>
            <p:cNvPr id="20" name="Rectangle: Rounded Corners 19">
              <a:extLst>
                <a:ext uri="{FF2B5EF4-FFF2-40B4-BE49-F238E27FC236}">
                  <a16:creationId xmlns:a16="http://schemas.microsoft.com/office/drawing/2014/main" id="{39C37E2C-5DAA-42C7-9FB0-9FE9883469FA}"/>
                </a:ext>
              </a:extLst>
            </p:cNvPr>
            <p:cNvSpPr/>
            <p:nvPr/>
          </p:nvSpPr>
          <p:spPr>
            <a:xfrm>
              <a:off x="6317528" y="6083801"/>
              <a:ext cx="698123" cy="698123"/>
            </a:xfrm>
            <a:prstGeom prst="roundRect">
              <a:avLst/>
            </a:prstGeom>
            <a:solidFill>
              <a:schemeClr val="bg1"/>
            </a:solid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2869ED81-B971-428D-971C-2315C94CA5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9605" y="6214963"/>
              <a:ext cx="450982" cy="450982"/>
            </a:xfrm>
            <a:prstGeom prst="rect">
              <a:avLst/>
            </a:prstGeom>
          </p:spPr>
        </p:pic>
      </p:grpSp>
      <p:sp>
        <p:nvSpPr>
          <p:cNvPr id="22" name="Rectangle 21">
            <a:extLst>
              <a:ext uri="{FF2B5EF4-FFF2-40B4-BE49-F238E27FC236}">
                <a16:creationId xmlns:a16="http://schemas.microsoft.com/office/drawing/2014/main" id="{A3B4DC63-52C2-4F37-903F-9AB06BDC8CAA}"/>
              </a:ext>
            </a:extLst>
          </p:cNvPr>
          <p:cNvSpPr/>
          <p:nvPr/>
        </p:nvSpPr>
        <p:spPr>
          <a:xfrm>
            <a:off x="7123552" y="6169194"/>
            <a:ext cx="1764891" cy="523220"/>
          </a:xfrm>
          <a:prstGeom prst="rect">
            <a:avLst/>
          </a:prstGeom>
        </p:spPr>
        <p:txBody>
          <a:bodyPr wrap="square">
            <a:spAutoFit/>
          </a:bodyPr>
          <a:lstStyle/>
          <a:p>
            <a:r>
              <a:rPr lang="en-US" sz="1400" b="1" dirty="0">
                <a:solidFill>
                  <a:schemeClr val="bg1"/>
                </a:solidFill>
              </a:rPr>
              <a:t>Facilitating</a:t>
            </a:r>
            <a:r>
              <a:rPr lang="en-US" sz="1400" dirty="0">
                <a:solidFill>
                  <a:schemeClr val="bg1"/>
                </a:solidFill>
              </a:rPr>
              <a:t> the Educational Process</a:t>
            </a:r>
          </a:p>
        </p:txBody>
      </p:sp>
      <p:grpSp>
        <p:nvGrpSpPr>
          <p:cNvPr id="23" name="Group 22">
            <a:extLst>
              <a:ext uri="{FF2B5EF4-FFF2-40B4-BE49-F238E27FC236}">
                <a16:creationId xmlns:a16="http://schemas.microsoft.com/office/drawing/2014/main" id="{CEB4583D-48DA-49C8-AB19-8265C87579F3}"/>
              </a:ext>
            </a:extLst>
          </p:cNvPr>
          <p:cNvGrpSpPr/>
          <p:nvPr/>
        </p:nvGrpSpPr>
        <p:grpSpPr>
          <a:xfrm>
            <a:off x="8994636" y="6077515"/>
            <a:ext cx="698123" cy="698123"/>
            <a:chOff x="8994636" y="6077515"/>
            <a:chExt cx="698123" cy="698123"/>
          </a:xfrm>
        </p:grpSpPr>
        <p:sp>
          <p:nvSpPr>
            <p:cNvPr id="24" name="Rectangle: Rounded Corners 23">
              <a:extLst>
                <a:ext uri="{FF2B5EF4-FFF2-40B4-BE49-F238E27FC236}">
                  <a16:creationId xmlns:a16="http://schemas.microsoft.com/office/drawing/2014/main" id="{DEEE1A81-007C-410F-8AE5-6BC099869ED6}"/>
                </a:ext>
              </a:extLst>
            </p:cNvPr>
            <p:cNvSpPr/>
            <p:nvPr/>
          </p:nvSpPr>
          <p:spPr>
            <a:xfrm>
              <a:off x="8994636" y="6077515"/>
              <a:ext cx="698123" cy="698123"/>
            </a:xfrm>
            <a:prstGeom prst="roundRect">
              <a:avLst/>
            </a:prstGeom>
            <a:solidFill>
              <a:schemeClr val="bg1"/>
            </a:solidFill>
            <a:ln w="28575">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23640ED1-B813-4CD5-A115-759A43C034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82646" y="6174001"/>
              <a:ext cx="513938" cy="513938"/>
            </a:xfrm>
            <a:prstGeom prst="rect">
              <a:avLst/>
            </a:prstGeom>
          </p:spPr>
        </p:pic>
      </p:grpSp>
      <p:sp>
        <p:nvSpPr>
          <p:cNvPr id="26" name="Rectangle 25">
            <a:extLst>
              <a:ext uri="{FF2B5EF4-FFF2-40B4-BE49-F238E27FC236}">
                <a16:creationId xmlns:a16="http://schemas.microsoft.com/office/drawing/2014/main" id="{2B2BCE5A-2132-4659-8B60-78706DCF6D45}"/>
              </a:ext>
            </a:extLst>
          </p:cNvPr>
          <p:cNvSpPr/>
          <p:nvPr/>
        </p:nvSpPr>
        <p:spPr>
          <a:xfrm>
            <a:off x="9798952" y="6268056"/>
            <a:ext cx="1498487" cy="307777"/>
          </a:xfrm>
          <a:prstGeom prst="rect">
            <a:avLst/>
          </a:prstGeom>
        </p:spPr>
        <p:txBody>
          <a:bodyPr wrap="none">
            <a:spAutoFit/>
          </a:bodyPr>
          <a:lstStyle/>
          <a:p>
            <a:r>
              <a:rPr lang="en-US" sz="1400" dirty="0">
                <a:solidFill>
                  <a:schemeClr val="bg1"/>
                </a:solidFill>
              </a:rPr>
              <a:t>Innovation Center</a:t>
            </a:r>
          </a:p>
        </p:txBody>
      </p:sp>
      <p:grpSp>
        <p:nvGrpSpPr>
          <p:cNvPr id="27" name="Group 26">
            <a:extLst>
              <a:ext uri="{FF2B5EF4-FFF2-40B4-BE49-F238E27FC236}">
                <a16:creationId xmlns:a16="http://schemas.microsoft.com/office/drawing/2014/main" id="{56E3B5C0-BE82-4B1E-A12E-96C691364B93}"/>
              </a:ext>
            </a:extLst>
          </p:cNvPr>
          <p:cNvGrpSpPr/>
          <p:nvPr/>
        </p:nvGrpSpPr>
        <p:grpSpPr>
          <a:xfrm>
            <a:off x="3626923" y="6080290"/>
            <a:ext cx="698123" cy="698123"/>
            <a:chOff x="3626923" y="6080290"/>
            <a:chExt cx="698123" cy="698123"/>
          </a:xfrm>
        </p:grpSpPr>
        <p:sp>
          <p:nvSpPr>
            <p:cNvPr id="28" name="Rectangle: Rounded Corners 27">
              <a:extLst>
                <a:ext uri="{FF2B5EF4-FFF2-40B4-BE49-F238E27FC236}">
                  <a16:creationId xmlns:a16="http://schemas.microsoft.com/office/drawing/2014/main" id="{C8F61220-93EB-4DEF-9A92-44548E85079C}"/>
                </a:ext>
              </a:extLst>
            </p:cNvPr>
            <p:cNvSpPr/>
            <p:nvPr/>
          </p:nvSpPr>
          <p:spPr>
            <a:xfrm>
              <a:off x="3626923" y="6080290"/>
              <a:ext cx="698123" cy="698123"/>
            </a:xfrm>
            <a:prstGeom prst="roundRect">
              <a:avLst/>
            </a:prstGeom>
            <a:solidFill>
              <a:schemeClr val="bg1"/>
            </a:solidFill>
            <a:ln w="28575">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8404D5A8-6951-4CDE-B216-C646058E8A3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34465" y="6174001"/>
              <a:ext cx="498636" cy="498636"/>
            </a:xfrm>
            <a:prstGeom prst="rect">
              <a:avLst/>
            </a:prstGeom>
          </p:spPr>
        </p:pic>
      </p:grpSp>
      <p:sp>
        <p:nvSpPr>
          <p:cNvPr id="30" name="Rectangle 29">
            <a:extLst>
              <a:ext uri="{FF2B5EF4-FFF2-40B4-BE49-F238E27FC236}">
                <a16:creationId xmlns:a16="http://schemas.microsoft.com/office/drawing/2014/main" id="{258F7B44-8F75-4FA7-A4F2-E97A3D76865B}"/>
              </a:ext>
            </a:extLst>
          </p:cNvPr>
          <p:cNvSpPr/>
          <p:nvPr/>
        </p:nvSpPr>
        <p:spPr>
          <a:xfrm>
            <a:off x="4432588" y="6279148"/>
            <a:ext cx="1023292" cy="307777"/>
          </a:xfrm>
          <a:prstGeom prst="rect">
            <a:avLst/>
          </a:prstGeom>
        </p:spPr>
        <p:txBody>
          <a:bodyPr wrap="none">
            <a:spAutoFit/>
          </a:bodyPr>
          <a:lstStyle/>
          <a:p>
            <a:r>
              <a:rPr lang="en-US" sz="1400" dirty="0">
                <a:solidFill>
                  <a:schemeClr val="bg1"/>
                </a:solidFill>
              </a:rPr>
              <a:t>ERP System</a:t>
            </a:r>
          </a:p>
        </p:txBody>
      </p:sp>
    </p:spTree>
    <p:extLst>
      <p:ext uri="{BB962C8B-B14F-4D97-AF65-F5344CB8AC3E}">
        <p14:creationId xmlns:p14="http://schemas.microsoft.com/office/powerpoint/2010/main" val="205841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A753-F2D2-4B59-9C9C-41C1EAECF594}"/>
              </a:ext>
            </a:extLst>
          </p:cNvPr>
          <p:cNvSpPr>
            <a:spLocks noGrp="1"/>
          </p:cNvSpPr>
          <p:nvPr>
            <p:ph type="title"/>
          </p:nvPr>
        </p:nvSpPr>
        <p:spPr>
          <a:xfrm>
            <a:off x="838200" y="365125"/>
            <a:ext cx="10515600" cy="1325563"/>
          </a:xfrm>
        </p:spPr>
        <p:txBody>
          <a:bodyPr/>
          <a:lstStyle/>
          <a:p>
            <a:r>
              <a:rPr lang="en-GB" b="1" dirty="0">
                <a:solidFill>
                  <a:srgbClr val="C00000"/>
                </a:solidFill>
              </a:rPr>
              <a:t>Integration with Siri &amp; Google Assistant</a:t>
            </a:r>
            <a:endParaRPr lang="en-US" dirty="0">
              <a:solidFill>
                <a:srgbClr val="C00000"/>
              </a:solidFill>
            </a:endParaRPr>
          </a:p>
        </p:txBody>
      </p:sp>
      <p:sp>
        <p:nvSpPr>
          <p:cNvPr id="33" name="Arrow: Pentagon 32">
            <a:extLst>
              <a:ext uri="{FF2B5EF4-FFF2-40B4-BE49-F238E27FC236}">
                <a16:creationId xmlns:a16="http://schemas.microsoft.com/office/drawing/2014/main" id="{38199414-9B5B-40AA-B549-39714C669274}"/>
              </a:ext>
            </a:extLst>
          </p:cNvPr>
          <p:cNvSpPr/>
          <p:nvPr/>
        </p:nvSpPr>
        <p:spPr>
          <a:xfrm flipH="1">
            <a:off x="10260418" y="181542"/>
            <a:ext cx="1931581" cy="435934"/>
          </a:xfrm>
          <a:prstGeom prst="homePlate">
            <a:avLst>
              <a:gd name="adj" fmla="val 6951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rPr>
              <a:t>Student</a:t>
            </a:r>
            <a:endParaRPr lang="en-US" b="1" dirty="0">
              <a:solidFill>
                <a:schemeClr val="tx1"/>
              </a:solidFill>
            </a:endParaRPr>
          </a:p>
        </p:txBody>
      </p:sp>
      <p:sp>
        <p:nvSpPr>
          <p:cNvPr id="4" name="Rectangle 3">
            <a:extLst>
              <a:ext uri="{FF2B5EF4-FFF2-40B4-BE49-F238E27FC236}">
                <a16:creationId xmlns:a16="http://schemas.microsoft.com/office/drawing/2014/main" id="{E396EDEE-F027-45DC-B781-7EC4CAAB579D}"/>
              </a:ext>
            </a:extLst>
          </p:cNvPr>
          <p:cNvSpPr/>
          <p:nvPr/>
        </p:nvSpPr>
        <p:spPr>
          <a:xfrm>
            <a:off x="159224" y="5106415"/>
            <a:ext cx="11873552" cy="584775"/>
          </a:xfrm>
          <a:prstGeom prst="rect">
            <a:avLst/>
          </a:prstGeom>
        </p:spPr>
        <p:txBody>
          <a:bodyPr wrap="square">
            <a:spAutoFit/>
          </a:bodyPr>
          <a:lstStyle/>
          <a:p>
            <a:pPr algn="ctr"/>
            <a:r>
              <a:rPr lang="en-US" sz="1600" dirty="0"/>
              <a:t>Each smartphone now has smart assistant either </a:t>
            </a:r>
            <a:r>
              <a:rPr lang="en-US" sz="1600" b="1" dirty="0"/>
              <a:t>SIRI</a:t>
            </a:r>
            <a:r>
              <a:rPr lang="en-US" sz="1600" dirty="0"/>
              <a:t> or </a:t>
            </a:r>
            <a:r>
              <a:rPr lang="en-US" sz="1600" b="1" dirty="0"/>
              <a:t>google assistant </a:t>
            </a:r>
            <a:r>
              <a:rPr lang="en-US" sz="1600" dirty="0"/>
              <a:t>which is supposed to improve the user experience so to help the student do everyday tasks easily there should be integration with those smart assistants through special commands.</a:t>
            </a:r>
            <a:endParaRPr lang="en-GB" dirty="0"/>
          </a:p>
        </p:txBody>
      </p:sp>
      <p:pic>
        <p:nvPicPr>
          <p:cNvPr id="5" name="Picture 4">
            <a:extLst>
              <a:ext uri="{FF2B5EF4-FFF2-40B4-BE49-F238E27FC236}">
                <a16:creationId xmlns:a16="http://schemas.microsoft.com/office/drawing/2014/main" id="{DAF51107-40D9-45B6-8BF9-EC544EED2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6383" y="1706284"/>
            <a:ext cx="5806330" cy="2838650"/>
          </a:xfrm>
          <a:prstGeom prst="rect">
            <a:avLst/>
          </a:prstGeom>
        </p:spPr>
      </p:pic>
      <p:pic>
        <p:nvPicPr>
          <p:cNvPr id="7" name="Picture 6">
            <a:extLst>
              <a:ext uri="{FF2B5EF4-FFF2-40B4-BE49-F238E27FC236}">
                <a16:creationId xmlns:a16="http://schemas.microsoft.com/office/drawing/2014/main" id="{C9AFFC87-2F13-4994-B890-3B61CA014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435" y="1706284"/>
            <a:ext cx="3536476" cy="2487955"/>
          </a:xfrm>
          <a:prstGeom prst="rect">
            <a:avLst/>
          </a:prstGeom>
        </p:spPr>
      </p:pic>
      <p:sp>
        <p:nvSpPr>
          <p:cNvPr id="9" name="TextBox 8">
            <a:extLst>
              <a:ext uri="{FF2B5EF4-FFF2-40B4-BE49-F238E27FC236}">
                <a16:creationId xmlns:a16="http://schemas.microsoft.com/office/drawing/2014/main" id="{6D15127B-0484-4291-87D8-29244D153EA4}"/>
              </a:ext>
            </a:extLst>
          </p:cNvPr>
          <p:cNvSpPr txBox="1"/>
          <p:nvPr/>
        </p:nvSpPr>
        <p:spPr>
          <a:xfrm>
            <a:off x="5330456" y="1792938"/>
            <a:ext cx="1531088" cy="2215991"/>
          </a:xfrm>
          <a:prstGeom prst="rect">
            <a:avLst/>
          </a:prstGeom>
          <a:noFill/>
        </p:spPr>
        <p:txBody>
          <a:bodyPr wrap="square" rtlCol="0">
            <a:spAutoFit/>
          </a:bodyPr>
          <a:lstStyle/>
          <a:p>
            <a:r>
              <a:rPr lang="en-US" sz="13800" b="1" dirty="0">
                <a:solidFill>
                  <a:srgbClr val="000000"/>
                </a:solidFill>
              </a:rPr>
              <a:t>+</a:t>
            </a:r>
          </a:p>
        </p:txBody>
      </p:sp>
      <p:sp>
        <p:nvSpPr>
          <p:cNvPr id="10" name="TextBox 9">
            <a:extLst>
              <a:ext uri="{FF2B5EF4-FFF2-40B4-BE49-F238E27FC236}">
                <a16:creationId xmlns:a16="http://schemas.microsoft.com/office/drawing/2014/main" id="{4470A295-5C45-4BCF-85C2-62FB5D6EAC97}"/>
              </a:ext>
            </a:extLst>
          </p:cNvPr>
          <p:cNvSpPr txBox="1"/>
          <p:nvPr/>
        </p:nvSpPr>
        <p:spPr>
          <a:xfrm>
            <a:off x="926929" y="4221848"/>
            <a:ext cx="3739487" cy="523220"/>
          </a:xfrm>
          <a:prstGeom prst="rect">
            <a:avLst/>
          </a:prstGeom>
          <a:noFill/>
        </p:spPr>
        <p:txBody>
          <a:bodyPr wrap="square" rtlCol="0">
            <a:spAutoFit/>
          </a:bodyPr>
          <a:lstStyle/>
          <a:p>
            <a:pPr algn="ctr"/>
            <a:r>
              <a:rPr lang="en-GB" sz="2800" b="1" dirty="0">
                <a:solidFill>
                  <a:schemeClr val="bg1">
                    <a:lumMod val="65000"/>
                  </a:schemeClr>
                </a:solidFill>
                <a:latin typeface="+mj-lt"/>
              </a:rPr>
              <a:t>Hey Siri</a:t>
            </a:r>
            <a:endParaRPr lang="en-US" sz="2800" b="1" dirty="0">
              <a:solidFill>
                <a:schemeClr val="bg1">
                  <a:lumMod val="65000"/>
                </a:schemeClr>
              </a:solidFill>
              <a:latin typeface="+mj-lt"/>
            </a:endParaRPr>
          </a:p>
        </p:txBody>
      </p:sp>
      <p:sp>
        <p:nvSpPr>
          <p:cNvPr id="13" name="TextBox 12">
            <a:extLst>
              <a:ext uri="{FF2B5EF4-FFF2-40B4-BE49-F238E27FC236}">
                <a16:creationId xmlns:a16="http://schemas.microsoft.com/office/drawing/2014/main" id="{A9269093-C6B3-4714-AF9E-022C09EFCF11}"/>
              </a:ext>
            </a:extLst>
          </p:cNvPr>
          <p:cNvSpPr txBox="1"/>
          <p:nvPr/>
        </p:nvSpPr>
        <p:spPr>
          <a:xfrm>
            <a:off x="7024696" y="4217941"/>
            <a:ext cx="3739487" cy="523220"/>
          </a:xfrm>
          <a:prstGeom prst="rect">
            <a:avLst/>
          </a:prstGeom>
          <a:noFill/>
        </p:spPr>
        <p:txBody>
          <a:bodyPr wrap="square" rtlCol="0">
            <a:spAutoFit/>
          </a:bodyPr>
          <a:lstStyle/>
          <a:p>
            <a:pPr algn="ctr"/>
            <a:r>
              <a:rPr lang="en-GB" sz="2800" b="1" dirty="0">
                <a:solidFill>
                  <a:schemeClr val="bg1">
                    <a:lumMod val="65000"/>
                  </a:schemeClr>
                </a:solidFill>
                <a:latin typeface="+mj-lt"/>
              </a:rPr>
              <a:t>Google Assistant</a:t>
            </a:r>
            <a:endParaRPr lang="en-US" sz="2800" b="1" dirty="0">
              <a:solidFill>
                <a:schemeClr val="bg1">
                  <a:lumMod val="65000"/>
                </a:schemeClr>
              </a:solidFill>
              <a:latin typeface="+mj-lt"/>
            </a:endParaRPr>
          </a:p>
        </p:txBody>
      </p:sp>
      <p:sp>
        <p:nvSpPr>
          <p:cNvPr id="11" name="Rectangle 10">
            <a:extLst>
              <a:ext uri="{FF2B5EF4-FFF2-40B4-BE49-F238E27FC236}">
                <a16:creationId xmlns:a16="http://schemas.microsoft.com/office/drawing/2014/main" id="{3601B7AC-60E5-4D15-BAFA-045C2CB58D13}"/>
              </a:ext>
            </a:extLst>
          </p:cNvPr>
          <p:cNvSpPr/>
          <p:nvPr/>
        </p:nvSpPr>
        <p:spPr>
          <a:xfrm>
            <a:off x="0" y="5991468"/>
            <a:ext cx="12192000" cy="87166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4C33723-25CA-44FD-8ACB-A16C468F22DC}"/>
              </a:ext>
            </a:extLst>
          </p:cNvPr>
          <p:cNvGrpSpPr/>
          <p:nvPr/>
        </p:nvGrpSpPr>
        <p:grpSpPr>
          <a:xfrm>
            <a:off x="602400" y="6074926"/>
            <a:ext cx="698123" cy="698123"/>
            <a:chOff x="602400" y="6074926"/>
            <a:chExt cx="698123" cy="698123"/>
          </a:xfrm>
        </p:grpSpPr>
        <p:sp>
          <p:nvSpPr>
            <p:cNvPr id="14" name="Rectangle: Rounded Corners 13">
              <a:extLst>
                <a:ext uri="{FF2B5EF4-FFF2-40B4-BE49-F238E27FC236}">
                  <a16:creationId xmlns:a16="http://schemas.microsoft.com/office/drawing/2014/main" id="{E6CBF9B0-ACA4-4F30-8FAD-6B33C2F96AFA}"/>
                </a:ext>
              </a:extLst>
            </p:cNvPr>
            <p:cNvSpPr/>
            <p:nvPr/>
          </p:nvSpPr>
          <p:spPr>
            <a:xfrm>
              <a:off x="602400" y="6074926"/>
              <a:ext cx="698123" cy="69812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BA50A1F7-1D18-4CEC-AF68-AA1EC2A1BC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705" y="6184231"/>
              <a:ext cx="475429" cy="475429"/>
            </a:xfrm>
            <a:prstGeom prst="rect">
              <a:avLst/>
            </a:prstGeom>
          </p:spPr>
        </p:pic>
      </p:grpSp>
      <p:sp>
        <p:nvSpPr>
          <p:cNvPr id="16" name="Rectangle 15">
            <a:extLst>
              <a:ext uri="{FF2B5EF4-FFF2-40B4-BE49-F238E27FC236}">
                <a16:creationId xmlns:a16="http://schemas.microsoft.com/office/drawing/2014/main" id="{976D7C03-0F20-4566-B4D5-3BDB31413181}"/>
              </a:ext>
            </a:extLst>
          </p:cNvPr>
          <p:cNvSpPr/>
          <p:nvPr/>
        </p:nvSpPr>
        <p:spPr>
          <a:xfrm>
            <a:off x="1354610" y="6162909"/>
            <a:ext cx="1699650" cy="523220"/>
          </a:xfrm>
          <a:prstGeom prst="rect">
            <a:avLst/>
          </a:prstGeom>
        </p:spPr>
        <p:txBody>
          <a:bodyPr wrap="square">
            <a:spAutoFit/>
          </a:bodyPr>
          <a:lstStyle/>
          <a:p>
            <a:r>
              <a:rPr lang="en-GB" sz="1400" b="1" dirty="0">
                <a:solidFill>
                  <a:schemeClr val="bg1"/>
                </a:solidFill>
              </a:rPr>
              <a:t>Reduce the number</a:t>
            </a:r>
            <a:r>
              <a:rPr lang="en-GB" sz="1400" dirty="0">
                <a:solidFill>
                  <a:schemeClr val="bg1"/>
                </a:solidFill>
              </a:rPr>
              <a:t> of Human Resources</a:t>
            </a:r>
          </a:p>
        </p:txBody>
      </p:sp>
      <p:grpSp>
        <p:nvGrpSpPr>
          <p:cNvPr id="17" name="Group 16">
            <a:extLst>
              <a:ext uri="{FF2B5EF4-FFF2-40B4-BE49-F238E27FC236}">
                <a16:creationId xmlns:a16="http://schemas.microsoft.com/office/drawing/2014/main" id="{69FF1FE8-D4A8-4F59-903D-F00ACE86ED46}"/>
              </a:ext>
            </a:extLst>
          </p:cNvPr>
          <p:cNvGrpSpPr/>
          <p:nvPr/>
        </p:nvGrpSpPr>
        <p:grpSpPr>
          <a:xfrm>
            <a:off x="6317528" y="6083801"/>
            <a:ext cx="698123" cy="698123"/>
            <a:chOff x="6317528" y="6083801"/>
            <a:chExt cx="698123" cy="698123"/>
          </a:xfrm>
        </p:grpSpPr>
        <p:sp>
          <p:nvSpPr>
            <p:cNvPr id="18" name="Rectangle: Rounded Corners 17">
              <a:extLst>
                <a:ext uri="{FF2B5EF4-FFF2-40B4-BE49-F238E27FC236}">
                  <a16:creationId xmlns:a16="http://schemas.microsoft.com/office/drawing/2014/main" id="{AE11D2F9-02F3-4DF2-BCC2-65D894B013EB}"/>
                </a:ext>
              </a:extLst>
            </p:cNvPr>
            <p:cNvSpPr/>
            <p:nvPr/>
          </p:nvSpPr>
          <p:spPr>
            <a:xfrm>
              <a:off x="6317528" y="6083801"/>
              <a:ext cx="698123" cy="698123"/>
            </a:xfrm>
            <a:prstGeom prst="roundRect">
              <a:avLst/>
            </a:prstGeom>
            <a:solidFill>
              <a:schemeClr val="bg1"/>
            </a:solid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9C463AEF-D2B8-4D07-9FEB-4AF7656A87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9605" y="6214963"/>
              <a:ext cx="450982" cy="450982"/>
            </a:xfrm>
            <a:prstGeom prst="rect">
              <a:avLst/>
            </a:prstGeom>
          </p:spPr>
        </p:pic>
      </p:grpSp>
      <p:sp>
        <p:nvSpPr>
          <p:cNvPr id="20" name="Rectangle 19">
            <a:extLst>
              <a:ext uri="{FF2B5EF4-FFF2-40B4-BE49-F238E27FC236}">
                <a16:creationId xmlns:a16="http://schemas.microsoft.com/office/drawing/2014/main" id="{C218C7EA-7BAA-473E-BCBF-A6868A54536E}"/>
              </a:ext>
            </a:extLst>
          </p:cNvPr>
          <p:cNvSpPr/>
          <p:nvPr/>
        </p:nvSpPr>
        <p:spPr>
          <a:xfrm>
            <a:off x="7123552" y="6169194"/>
            <a:ext cx="1764891" cy="523220"/>
          </a:xfrm>
          <a:prstGeom prst="rect">
            <a:avLst/>
          </a:prstGeom>
        </p:spPr>
        <p:txBody>
          <a:bodyPr wrap="square">
            <a:spAutoFit/>
          </a:bodyPr>
          <a:lstStyle/>
          <a:p>
            <a:r>
              <a:rPr lang="en-US" sz="1400" b="1" dirty="0">
                <a:solidFill>
                  <a:schemeClr val="bg1"/>
                </a:solidFill>
              </a:rPr>
              <a:t>Facilitating</a:t>
            </a:r>
            <a:r>
              <a:rPr lang="en-US" sz="1400" dirty="0">
                <a:solidFill>
                  <a:schemeClr val="bg1"/>
                </a:solidFill>
              </a:rPr>
              <a:t> the Educational Process</a:t>
            </a:r>
          </a:p>
        </p:txBody>
      </p:sp>
      <p:grpSp>
        <p:nvGrpSpPr>
          <p:cNvPr id="21" name="Group 20">
            <a:extLst>
              <a:ext uri="{FF2B5EF4-FFF2-40B4-BE49-F238E27FC236}">
                <a16:creationId xmlns:a16="http://schemas.microsoft.com/office/drawing/2014/main" id="{8ACFCFA8-0998-4BEF-94E1-786AA076D3A6}"/>
              </a:ext>
            </a:extLst>
          </p:cNvPr>
          <p:cNvGrpSpPr/>
          <p:nvPr/>
        </p:nvGrpSpPr>
        <p:grpSpPr>
          <a:xfrm>
            <a:off x="8994636" y="6077515"/>
            <a:ext cx="698123" cy="698123"/>
            <a:chOff x="8994636" y="6077515"/>
            <a:chExt cx="698123" cy="698123"/>
          </a:xfrm>
        </p:grpSpPr>
        <p:sp>
          <p:nvSpPr>
            <p:cNvPr id="22" name="Rectangle: Rounded Corners 21">
              <a:extLst>
                <a:ext uri="{FF2B5EF4-FFF2-40B4-BE49-F238E27FC236}">
                  <a16:creationId xmlns:a16="http://schemas.microsoft.com/office/drawing/2014/main" id="{ED936E8E-628F-4419-8662-5042C8A6AD79}"/>
                </a:ext>
              </a:extLst>
            </p:cNvPr>
            <p:cNvSpPr/>
            <p:nvPr/>
          </p:nvSpPr>
          <p:spPr>
            <a:xfrm>
              <a:off x="8994636" y="6077515"/>
              <a:ext cx="698123" cy="698123"/>
            </a:xfrm>
            <a:prstGeom prst="roundRect">
              <a:avLst/>
            </a:prstGeom>
            <a:solidFill>
              <a:schemeClr val="bg1"/>
            </a:solidFill>
            <a:ln w="28575">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BCADCB91-F1AD-40CE-811C-D46D689E82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82646" y="6174001"/>
              <a:ext cx="513938" cy="513938"/>
            </a:xfrm>
            <a:prstGeom prst="rect">
              <a:avLst/>
            </a:prstGeom>
          </p:spPr>
        </p:pic>
      </p:grpSp>
      <p:sp>
        <p:nvSpPr>
          <p:cNvPr id="24" name="Rectangle 23">
            <a:extLst>
              <a:ext uri="{FF2B5EF4-FFF2-40B4-BE49-F238E27FC236}">
                <a16:creationId xmlns:a16="http://schemas.microsoft.com/office/drawing/2014/main" id="{D517A797-A1B2-4893-A71F-703E7A7D72A2}"/>
              </a:ext>
            </a:extLst>
          </p:cNvPr>
          <p:cNvSpPr/>
          <p:nvPr/>
        </p:nvSpPr>
        <p:spPr>
          <a:xfrm>
            <a:off x="9798952" y="6268056"/>
            <a:ext cx="1498487" cy="307777"/>
          </a:xfrm>
          <a:prstGeom prst="rect">
            <a:avLst/>
          </a:prstGeom>
        </p:spPr>
        <p:txBody>
          <a:bodyPr wrap="none">
            <a:spAutoFit/>
          </a:bodyPr>
          <a:lstStyle/>
          <a:p>
            <a:r>
              <a:rPr lang="en-US" sz="1400" dirty="0">
                <a:solidFill>
                  <a:schemeClr val="bg1"/>
                </a:solidFill>
              </a:rPr>
              <a:t>Innovation Center</a:t>
            </a:r>
          </a:p>
        </p:txBody>
      </p:sp>
      <p:grpSp>
        <p:nvGrpSpPr>
          <p:cNvPr id="25" name="Group 24">
            <a:extLst>
              <a:ext uri="{FF2B5EF4-FFF2-40B4-BE49-F238E27FC236}">
                <a16:creationId xmlns:a16="http://schemas.microsoft.com/office/drawing/2014/main" id="{F10C524A-691E-4A4E-85EF-73F25A5C519B}"/>
              </a:ext>
            </a:extLst>
          </p:cNvPr>
          <p:cNvGrpSpPr/>
          <p:nvPr/>
        </p:nvGrpSpPr>
        <p:grpSpPr>
          <a:xfrm>
            <a:off x="3626923" y="6080290"/>
            <a:ext cx="698123" cy="698123"/>
            <a:chOff x="3626923" y="6080290"/>
            <a:chExt cx="698123" cy="698123"/>
          </a:xfrm>
        </p:grpSpPr>
        <p:sp>
          <p:nvSpPr>
            <p:cNvPr id="26" name="Rectangle: Rounded Corners 25">
              <a:extLst>
                <a:ext uri="{FF2B5EF4-FFF2-40B4-BE49-F238E27FC236}">
                  <a16:creationId xmlns:a16="http://schemas.microsoft.com/office/drawing/2014/main" id="{A79ECF47-3C74-448E-8D1A-15E49DDD008A}"/>
                </a:ext>
              </a:extLst>
            </p:cNvPr>
            <p:cNvSpPr/>
            <p:nvPr/>
          </p:nvSpPr>
          <p:spPr>
            <a:xfrm>
              <a:off x="3626923" y="6080290"/>
              <a:ext cx="698123" cy="698123"/>
            </a:xfrm>
            <a:prstGeom prst="roundRect">
              <a:avLst/>
            </a:prstGeom>
            <a:solidFill>
              <a:schemeClr val="bg1"/>
            </a:solidFill>
            <a:ln w="28575">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87A5528E-FF03-4631-9E6A-FEB5A53010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4465" y="6174001"/>
              <a:ext cx="498636" cy="498636"/>
            </a:xfrm>
            <a:prstGeom prst="rect">
              <a:avLst/>
            </a:prstGeom>
          </p:spPr>
        </p:pic>
      </p:grpSp>
      <p:sp>
        <p:nvSpPr>
          <p:cNvPr id="28" name="Rectangle 27">
            <a:extLst>
              <a:ext uri="{FF2B5EF4-FFF2-40B4-BE49-F238E27FC236}">
                <a16:creationId xmlns:a16="http://schemas.microsoft.com/office/drawing/2014/main" id="{DAAD99D4-FED3-494C-877C-E97B764E3BFD}"/>
              </a:ext>
            </a:extLst>
          </p:cNvPr>
          <p:cNvSpPr/>
          <p:nvPr/>
        </p:nvSpPr>
        <p:spPr>
          <a:xfrm>
            <a:off x="4432588" y="6279148"/>
            <a:ext cx="1023292" cy="307777"/>
          </a:xfrm>
          <a:prstGeom prst="rect">
            <a:avLst/>
          </a:prstGeom>
        </p:spPr>
        <p:txBody>
          <a:bodyPr wrap="none">
            <a:spAutoFit/>
          </a:bodyPr>
          <a:lstStyle/>
          <a:p>
            <a:r>
              <a:rPr lang="en-US" sz="1400" dirty="0">
                <a:solidFill>
                  <a:schemeClr val="bg1"/>
                </a:solidFill>
              </a:rPr>
              <a:t>ERP System</a:t>
            </a:r>
          </a:p>
        </p:txBody>
      </p:sp>
    </p:spTree>
    <p:extLst>
      <p:ext uri="{BB962C8B-B14F-4D97-AF65-F5344CB8AC3E}">
        <p14:creationId xmlns:p14="http://schemas.microsoft.com/office/powerpoint/2010/main" val="42491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anim calcmode="lin" valueType="num">
                                      <p:cBhvr>
                                        <p:cTn id="28" dur="500" fill="hold"/>
                                        <p:tgtEl>
                                          <p:spTgt spid="13"/>
                                        </p:tgtEl>
                                        <p:attrNameLst>
                                          <p:attrName>ppt_x</p:attrName>
                                        </p:attrNameLst>
                                      </p:cBhvr>
                                      <p:tavLst>
                                        <p:tav tm="0">
                                          <p:val>
                                            <p:strVal val="#ppt_x"/>
                                          </p:val>
                                        </p:tav>
                                        <p:tav tm="100000">
                                          <p:val>
                                            <p:strVal val="#ppt_x"/>
                                          </p:val>
                                        </p:tav>
                                      </p:tavLst>
                                    </p:anim>
                                    <p:anim calcmode="lin" valueType="num">
                                      <p:cBhvr>
                                        <p:cTn id="29" dur="5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anim calcmode="lin" valueType="num">
                                      <p:cBhvr>
                                        <p:cTn id="34" dur="500" fill="hold"/>
                                        <p:tgtEl>
                                          <p:spTgt spid="4"/>
                                        </p:tgtEl>
                                        <p:attrNameLst>
                                          <p:attrName>ppt_x</p:attrName>
                                        </p:attrNameLst>
                                      </p:cBhvr>
                                      <p:tavLst>
                                        <p:tav tm="0">
                                          <p:val>
                                            <p:strVal val="#ppt_x"/>
                                          </p:val>
                                        </p:tav>
                                        <p:tav tm="100000">
                                          <p:val>
                                            <p:strVal val="#ppt_x"/>
                                          </p:val>
                                        </p:tav>
                                      </p:tavLst>
                                    </p:anim>
                                    <p:anim calcmode="lin" valueType="num">
                                      <p:cBhvr>
                                        <p:cTn id="35"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A753-F2D2-4B59-9C9C-41C1EAECF594}"/>
              </a:ext>
            </a:extLst>
          </p:cNvPr>
          <p:cNvSpPr>
            <a:spLocks noGrp="1"/>
          </p:cNvSpPr>
          <p:nvPr>
            <p:ph type="title"/>
          </p:nvPr>
        </p:nvSpPr>
        <p:spPr>
          <a:xfrm>
            <a:off x="838200" y="365125"/>
            <a:ext cx="10515600" cy="1325563"/>
          </a:xfrm>
        </p:spPr>
        <p:txBody>
          <a:bodyPr/>
          <a:lstStyle/>
          <a:p>
            <a:r>
              <a:rPr lang="en-US" b="1" dirty="0">
                <a:solidFill>
                  <a:srgbClr val="C00000"/>
                </a:solidFill>
              </a:rPr>
              <a:t>Employees Tasks</a:t>
            </a:r>
            <a:endParaRPr lang="en-US" dirty="0">
              <a:solidFill>
                <a:srgbClr val="C00000"/>
              </a:solidFill>
            </a:endParaRPr>
          </a:p>
        </p:txBody>
      </p:sp>
      <p:sp>
        <p:nvSpPr>
          <p:cNvPr id="7" name="Rectangle 6">
            <a:extLst>
              <a:ext uri="{FF2B5EF4-FFF2-40B4-BE49-F238E27FC236}">
                <a16:creationId xmlns:a16="http://schemas.microsoft.com/office/drawing/2014/main" id="{98B31127-6901-4BA4-BE7A-28F370777C87}"/>
              </a:ext>
            </a:extLst>
          </p:cNvPr>
          <p:cNvSpPr/>
          <p:nvPr/>
        </p:nvSpPr>
        <p:spPr>
          <a:xfrm>
            <a:off x="3177981" y="2074232"/>
            <a:ext cx="7882376" cy="646331"/>
          </a:xfrm>
          <a:prstGeom prst="rect">
            <a:avLst/>
          </a:prstGeom>
        </p:spPr>
        <p:txBody>
          <a:bodyPr wrap="square">
            <a:spAutoFit/>
          </a:bodyPr>
          <a:lstStyle/>
          <a:p>
            <a:r>
              <a:rPr lang="en-US" dirty="0"/>
              <a:t>Every employee should be able to do all his </a:t>
            </a:r>
            <a:r>
              <a:rPr lang="en-US" b="1" dirty="0"/>
              <a:t>daily tasks</a:t>
            </a:r>
            <a:r>
              <a:rPr lang="en-US" dirty="0"/>
              <a:t> from one place so it can be tracked and logged for either </a:t>
            </a:r>
            <a:r>
              <a:rPr lang="en-US" b="1" dirty="0"/>
              <a:t>auditing or performance analysis and assessment</a:t>
            </a:r>
            <a:r>
              <a:rPr lang="en-US" dirty="0"/>
              <a:t>.</a:t>
            </a:r>
            <a:endParaRPr lang="en-US" b="1" dirty="0"/>
          </a:p>
        </p:txBody>
      </p:sp>
      <p:sp>
        <p:nvSpPr>
          <p:cNvPr id="12" name="Rectangle 11">
            <a:extLst>
              <a:ext uri="{FF2B5EF4-FFF2-40B4-BE49-F238E27FC236}">
                <a16:creationId xmlns:a16="http://schemas.microsoft.com/office/drawing/2014/main" id="{6885428E-9B99-40CF-9F9F-879FE331198D}"/>
              </a:ext>
            </a:extLst>
          </p:cNvPr>
          <p:cNvSpPr/>
          <p:nvPr/>
        </p:nvSpPr>
        <p:spPr>
          <a:xfrm>
            <a:off x="3177982" y="4834355"/>
            <a:ext cx="7882376" cy="646331"/>
          </a:xfrm>
          <a:prstGeom prst="rect">
            <a:avLst/>
          </a:prstGeom>
        </p:spPr>
        <p:txBody>
          <a:bodyPr wrap="square">
            <a:spAutoFit/>
          </a:bodyPr>
          <a:lstStyle/>
          <a:p>
            <a:pPr lvl="0"/>
            <a:r>
              <a:rPr lang="en-US" dirty="0"/>
              <a:t>Also, he can </a:t>
            </a:r>
            <a:r>
              <a:rPr lang="en-US" b="1" dirty="0"/>
              <a:t>track all that tasks through the mobile app </a:t>
            </a:r>
            <a:r>
              <a:rPr lang="en-US" dirty="0"/>
              <a:t>and even do the simple actions through the app.</a:t>
            </a:r>
          </a:p>
        </p:txBody>
      </p:sp>
      <p:sp>
        <p:nvSpPr>
          <p:cNvPr id="10" name="Rectangle 9">
            <a:extLst>
              <a:ext uri="{FF2B5EF4-FFF2-40B4-BE49-F238E27FC236}">
                <a16:creationId xmlns:a16="http://schemas.microsoft.com/office/drawing/2014/main" id="{43303A35-0D82-49D1-87C6-82FE4029C254}"/>
              </a:ext>
            </a:extLst>
          </p:cNvPr>
          <p:cNvSpPr/>
          <p:nvPr/>
        </p:nvSpPr>
        <p:spPr>
          <a:xfrm>
            <a:off x="1487253" y="3400243"/>
            <a:ext cx="7755432" cy="923330"/>
          </a:xfrm>
          <a:prstGeom prst="rect">
            <a:avLst/>
          </a:prstGeom>
        </p:spPr>
        <p:txBody>
          <a:bodyPr wrap="square">
            <a:spAutoFit/>
          </a:bodyPr>
          <a:lstStyle/>
          <a:p>
            <a:pPr lvl="0"/>
            <a:r>
              <a:rPr lang="en-US" dirty="0"/>
              <a:t>When the employee login to the system either from home or from work he </a:t>
            </a:r>
            <a:r>
              <a:rPr lang="en-US" b="1" dirty="0"/>
              <a:t>see all the tasks</a:t>
            </a:r>
            <a:r>
              <a:rPr lang="en-US" dirty="0"/>
              <a:t> he has for now </a:t>
            </a:r>
            <a:r>
              <a:rPr lang="en-US" b="1" dirty="0"/>
              <a:t>and receive a notification for each new task </a:t>
            </a:r>
            <a:r>
              <a:rPr lang="en-US" dirty="0"/>
              <a:t>or request.</a:t>
            </a:r>
          </a:p>
        </p:txBody>
      </p:sp>
      <p:sp>
        <p:nvSpPr>
          <p:cNvPr id="11" name="Arrow: Pentagon 10">
            <a:extLst>
              <a:ext uri="{FF2B5EF4-FFF2-40B4-BE49-F238E27FC236}">
                <a16:creationId xmlns:a16="http://schemas.microsoft.com/office/drawing/2014/main" id="{A67E6BB7-6785-411E-AE63-323A89E1771D}"/>
              </a:ext>
            </a:extLst>
          </p:cNvPr>
          <p:cNvSpPr/>
          <p:nvPr/>
        </p:nvSpPr>
        <p:spPr>
          <a:xfrm flipH="1">
            <a:off x="10260419" y="718148"/>
            <a:ext cx="1931581" cy="435934"/>
          </a:xfrm>
          <a:prstGeom prst="homePlate">
            <a:avLst>
              <a:gd name="adj" fmla="val 69512"/>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t>Staff</a:t>
            </a:r>
            <a:endParaRPr lang="en-US" b="1" dirty="0"/>
          </a:p>
        </p:txBody>
      </p:sp>
      <p:pic>
        <p:nvPicPr>
          <p:cNvPr id="4" name="Picture 3">
            <a:extLst>
              <a:ext uri="{FF2B5EF4-FFF2-40B4-BE49-F238E27FC236}">
                <a16:creationId xmlns:a16="http://schemas.microsoft.com/office/drawing/2014/main" id="{2E6AA26F-BCCD-4BF1-B720-7A4ABC5F9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2969" y="4531875"/>
            <a:ext cx="1251291" cy="1251291"/>
          </a:xfrm>
          <a:prstGeom prst="rect">
            <a:avLst/>
          </a:prstGeom>
        </p:spPr>
      </p:pic>
      <p:pic>
        <p:nvPicPr>
          <p:cNvPr id="9" name="Picture 8">
            <a:extLst>
              <a:ext uri="{FF2B5EF4-FFF2-40B4-BE49-F238E27FC236}">
                <a16:creationId xmlns:a16="http://schemas.microsoft.com/office/drawing/2014/main" id="{C754D97E-A89E-447E-A646-04BE39201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759" y="3108271"/>
            <a:ext cx="1215302" cy="1215302"/>
          </a:xfrm>
          <a:prstGeom prst="rect">
            <a:avLst/>
          </a:prstGeom>
        </p:spPr>
      </p:pic>
      <p:pic>
        <p:nvPicPr>
          <p:cNvPr id="15" name="Picture 14">
            <a:extLst>
              <a:ext uri="{FF2B5EF4-FFF2-40B4-BE49-F238E27FC236}">
                <a16:creationId xmlns:a16="http://schemas.microsoft.com/office/drawing/2014/main" id="{A06CC204-0085-45F2-961F-03FDD53CCA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9101" y="1732350"/>
            <a:ext cx="1385159" cy="1385159"/>
          </a:xfrm>
          <a:prstGeom prst="rect">
            <a:avLst/>
          </a:prstGeom>
        </p:spPr>
      </p:pic>
      <p:sp>
        <p:nvSpPr>
          <p:cNvPr id="13" name="Rectangle 12">
            <a:extLst>
              <a:ext uri="{FF2B5EF4-FFF2-40B4-BE49-F238E27FC236}">
                <a16:creationId xmlns:a16="http://schemas.microsoft.com/office/drawing/2014/main" id="{4C4F4F5B-2684-4B17-A9B2-693EF107B2F5}"/>
              </a:ext>
            </a:extLst>
          </p:cNvPr>
          <p:cNvSpPr/>
          <p:nvPr/>
        </p:nvSpPr>
        <p:spPr>
          <a:xfrm>
            <a:off x="0" y="5991468"/>
            <a:ext cx="12192000" cy="87166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9053646E-DF66-49FA-9D49-C80C185740F2}"/>
              </a:ext>
            </a:extLst>
          </p:cNvPr>
          <p:cNvGrpSpPr/>
          <p:nvPr/>
        </p:nvGrpSpPr>
        <p:grpSpPr>
          <a:xfrm>
            <a:off x="602400" y="6074926"/>
            <a:ext cx="698123" cy="698123"/>
            <a:chOff x="602400" y="6074926"/>
            <a:chExt cx="698123" cy="698123"/>
          </a:xfrm>
        </p:grpSpPr>
        <p:sp>
          <p:nvSpPr>
            <p:cNvPr id="16" name="Rectangle: Rounded Corners 15">
              <a:extLst>
                <a:ext uri="{FF2B5EF4-FFF2-40B4-BE49-F238E27FC236}">
                  <a16:creationId xmlns:a16="http://schemas.microsoft.com/office/drawing/2014/main" id="{10B0D542-4450-43C3-B27B-442218359B4E}"/>
                </a:ext>
              </a:extLst>
            </p:cNvPr>
            <p:cNvSpPr/>
            <p:nvPr/>
          </p:nvSpPr>
          <p:spPr>
            <a:xfrm>
              <a:off x="602400" y="6074926"/>
              <a:ext cx="698123" cy="69812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5CA61FC4-1A55-404E-9742-3E4C7D4509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705" y="6184231"/>
              <a:ext cx="475429" cy="475429"/>
            </a:xfrm>
            <a:prstGeom prst="rect">
              <a:avLst/>
            </a:prstGeom>
          </p:spPr>
        </p:pic>
      </p:grpSp>
      <p:sp>
        <p:nvSpPr>
          <p:cNvPr id="18" name="Rectangle 17">
            <a:extLst>
              <a:ext uri="{FF2B5EF4-FFF2-40B4-BE49-F238E27FC236}">
                <a16:creationId xmlns:a16="http://schemas.microsoft.com/office/drawing/2014/main" id="{EDFA8390-B056-49C2-BCC9-0D471BDE951D}"/>
              </a:ext>
            </a:extLst>
          </p:cNvPr>
          <p:cNvSpPr/>
          <p:nvPr/>
        </p:nvSpPr>
        <p:spPr>
          <a:xfrm>
            <a:off x="1354610" y="6162909"/>
            <a:ext cx="1699650" cy="523220"/>
          </a:xfrm>
          <a:prstGeom prst="rect">
            <a:avLst/>
          </a:prstGeom>
        </p:spPr>
        <p:txBody>
          <a:bodyPr wrap="square">
            <a:spAutoFit/>
          </a:bodyPr>
          <a:lstStyle/>
          <a:p>
            <a:r>
              <a:rPr lang="en-GB" sz="1400" b="1" dirty="0">
                <a:solidFill>
                  <a:schemeClr val="bg1"/>
                </a:solidFill>
              </a:rPr>
              <a:t>Reduce the number</a:t>
            </a:r>
            <a:r>
              <a:rPr lang="en-GB" sz="1400" dirty="0">
                <a:solidFill>
                  <a:schemeClr val="bg1"/>
                </a:solidFill>
              </a:rPr>
              <a:t> of Human Resources</a:t>
            </a:r>
          </a:p>
        </p:txBody>
      </p:sp>
      <p:grpSp>
        <p:nvGrpSpPr>
          <p:cNvPr id="19" name="Group 18">
            <a:extLst>
              <a:ext uri="{FF2B5EF4-FFF2-40B4-BE49-F238E27FC236}">
                <a16:creationId xmlns:a16="http://schemas.microsoft.com/office/drawing/2014/main" id="{F05C81A7-A5C7-4E42-AE53-0E356DC1B810}"/>
              </a:ext>
            </a:extLst>
          </p:cNvPr>
          <p:cNvGrpSpPr/>
          <p:nvPr/>
        </p:nvGrpSpPr>
        <p:grpSpPr>
          <a:xfrm>
            <a:off x="6317528" y="6083801"/>
            <a:ext cx="698123" cy="698123"/>
            <a:chOff x="6317528" y="6083801"/>
            <a:chExt cx="698123" cy="698123"/>
          </a:xfrm>
        </p:grpSpPr>
        <p:sp>
          <p:nvSpPr>
            <p:cNvPr id="20" name="Rectangle: Rounded Corners 19">
              <a:extLst>
                <a:ext uri="{FF2B5EF4-FFF2-40B4-BE49-F238E27FC236}">
                  <a16:creationId xmlns:a16="http://schemas.microsoft.com/office/drawing/2014/main" id="{94546E38-03F3-4007-A1BB-03BECAE24420}"/>
                </a:ext>
              </a:extLst>
            </p:cNvPr>
            <p:cNvSpPr/>
            <p:nvPr/>
          </p:nvSpPr>
          <p:spPr>
            <a:xfrm>
              <a:off x="6317528" y="6083801"/>
              <a:ext cx="698123" cy="698123"/>
            </a:xfrm>
            <a:prstGeom prst="roundRect">
              <a:avLst/>
            </a:prstGeom>
            <a:solidFill>
              <a:schemeClr val="bg1"/>
            </a:solid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A3B88A52-39DD-4213-B120-2A68B8C6D2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9605" y="6214963"/>
              <a:ext cx="450982" cy="450982"/>
            </a:xfrm>
            <a:prstGeom prst="rect">
              <a:avLst/>
            </a:prstGeom>
          </p:spPr>
        </p:pic>
      </p:grpSp>
      <p:sp>
        <p:nvSpPr>
          <p:cNvPr id="22" name="Rectangle 21">
            <a:extLst>
              <a:ext uri="{FF2B5EF4-FFF2-40B4-BE49-F238E27FC236}">
                <a16:creationId xmlns:a16="http://schemas.microsoft.com/office/drawing/2014/main" id="{24BB28C0-F949-44D9-8642-24F464B21829}"/>
              </a:ext>
            </a:extLst>
          </p:cNvPr>
          <p:cNvSpPr/>
          <p:nvPr/>
        </p:nvSpPr>
        <p:spPr>
          <a:xfrm>
            <a:off x="7123552" y="6169194"/>
            <a:ext cx="1764891" cy="523220"/>
          </a:xfrm>
          <a:prstGeom prst="rect">
            <a:avLst/>
          </a:prstGeom>
        </p:spPr>
        <p:txBody>
          <a:bodyPr wrap="square">
            <a:spAutoFit/>
          </a:bodyPr>
          <a:lstStyle/>
          <a:p>
            <a:r>
              <a:rPr lang="en-US" sz="1400" b="1" dirty="0">
                <a:solidFill>
                  <a:schemeClr val="bg1"/>
                </a:solidFill>
              </a:rPr>
              <a:t>Facilitating</a:t>
            </a:r>
            <a:r>
              <a:rPr lang="en-US" sz="1400" dirty="0">
                <a:solidFill>
                  <a:schemeClr val="bg1"/>
                </a:solidFill>
              </a:rPr>
              <a:t> the Educational Process</a:t>
            </a:r>
          </a:p>
        </p:txBody>
      </p:sp>
      <p:grpSp>
        <p:nvGrpSpPr>
          <p:cNvPr id="23" name="Group 22">
            <a:extLst>
              <a:ext uri="{FF2B5EF4-FFF2-40B4-BE49-F238E27FC236}">
                <a16:creationId xmlns:a16="http://schemas.microsoft.com/office/drawing/2014/main" id="{73A821D6-30D6-4508-B584-46F52EC6BB7D}"/>
              </a:ext>
            </a:extLst>
          </p:cNvPr>
          <p:cNvGrpSpPr/>
          <p:nvPr/>
        </p:nvGrpSpPr>
        <p:grpSpPr>
          <a:xfrm>
            <a:off x="8994636" y="6077515"/>
            <a:ext cx="698123" cy="698123"/>
            <a:chOff x="8994636" y="6077515"/>
            <a:chExt cx="698123" cy="698123"/>
          </a:xfrm>
        </p:grpSpPr>
        <p:sp>
          <p:nvSpPr>
            <p:cNvPr id="24" name="Rectangle: Rounded Corners 23">
              <a:extLst>
                <a:ext uri="{FF2B5EF4-FFF2-40B4-BE49-F238E27FC236}">
                  <a16:creationId xmlns:a16="http://schemas.microsoft.com/office/drawing/2014/main" id="{19F46264-DE50-4DA5-913D-19B5F19A3895}"/>
                </a:ext>
              </a:extLst>
            </p:cNvPr>
            <p:cNvSpPr/>
            <p:nvPr/>
          </p:nvSpPr>
          <p:spPr>
            <a:xfrm>
              <a:off x="8994636" y="6077515"/>
              <a:ext cx="698123" cy="698123"/>
            </a:xfrm>
            <a:prstGeom prst="roundRect">
              <a:avLst/>
            </a:prstGeom>
            <a:solidFill>
              <a:schemeClr val="bg1"/>
            </a:solidFill>
            <a:ln w="28575">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16413C6F-BBC2-4C2A-82E6-ADE6B5E8DF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82646" y="6174001"/>
              <a:ext cx="513938" cy="513938"/>
            </a:xfrm>
            <a:prstGeom prst="rect">
              <a:avLst/>
            </a:prstGeom>
          </p:spPr>
        </p:pic>
      </p:grpSp>
      <p:sp>
        <p:nvSpPr>
          <p:cNvPr id="26" name="Rectangle 25">
            <a:extLst>
              <a:ext uri="{FF2B5EF4-FFF2-40B4-BE49-F238E27FC236}">
                <a16:creationId xmlns:a16="http://schemas.microsoft.com/office/drawing/2014/main" id="{97732C90-4E29-46C7-A7BF-773CC8CD5E74}"/>
              </a:ext>
            </a:extLst>
          </p:cNvPr>
          <p:cNvSpPr/>
          <p:nvPr/>
        </p:nvSpPr>
        <p:spPr>
          <a:xfrm>
            <a:off x="9798952" y="6268056"/>
            <a:ext cx="1498487" cy="307777"/>
          </a:xfrm>
          <a:prstGeom prst="rect">
            <a:avLst/>
          </a:prstGeom>
        </p:spPr>
        <p:txBody>
          <a:bodyPr wrap="none">
            <a:spAutoFit/>
          </a:bodyPr>
          <a:lstStyle/>
          <a:p>
            <a:r>
              <a:rPr lang="en-US" sz="1400" dirty="0">
                <a:solidFill>
                  <a:schemeClr val="bg1"/>
                </a:solidFill>
              </a:rPr>
              <a:t>Innovation Center</a:t>
            </a:r>
          </a:p>
        </p:txBody>
      </p:sp>
      <p:grpSp>
        <p:nvGrpSpPr>
          <p:cNvPr id="27" name="Group 26">
            <a:extLst>
              <a:ext uri="{FF2B5EF4-FFF2-40B4-BE49-F238E27FC236}">
                <a16:creationId xmlns:a16="http://schemas.microsoft.com/office/drawing/2014/main" id="{802B592E-D440-4144-8353-6AE8F6E42978}"/>
              </a:ext>
            </a:extLst>
          </p:cNvPr>
          <p:cNvGrpSpPr/>
          <p:nvPr/>
        </p:nvGrpSpPr>
        <p:grpSpPr>
          <a:xfrm>
            <a:off x="3626923" y="6080290"/>
            <a:ext cx="698123" cy="698123"/>
            <a:chOff x="3626923" y="6080290"/>
            <a:chExt cx="698123" cy="698123"/>
          </a:xfrm>
        </p:grpSpPr>
        <p:sp>
          <p:nvSpPr>
            <p:cNvPr id="28" name="Rectangle: Rounded Corners 27">
              <a:extLst>
                <a:ext uri="{FF2B5EF4-FFF2-40B4-BE49-F238E27FC236}">
                  <a16:creationId xmlns:a16="http://schemas.microsoft.com/office/drawing/2014/main" id="{632D376D-DA9D-4798-9BE2-C830490D6378}"/>
                </a:ext>
              </a:extLst>
            </p:cNvPr>
            <p:cNvSpPr/>
            <p:nvPr/>
          </p:nvSpPr>
          <p:spPr>
            <a:xfrm>
              <a:off x="3626923" y="6080290"/>
              <a:ext cx="698123" cy="698123"/>
            </a:xfrm>
            <a:prstGeom prst="roundRect">
              <a:avLst/>
            </a:prstGeom>
            <a:solidFill>
              <a:schemeClr val="bg1"/>
            </a:solidFill>
            <a:ln w="28575">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89C262FA-1559-4E1D-B78D-32166485279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34465" y="6174001"/>
              <a:ext cx="498636" cy="498636"/>
            </a:xfrm>
            <a:prstGeom prst="rect">
              <a:avLst/>
            </a:prstGeom>
          </p:spPr>
        </p:pic>
      </p:grpSp>
      <p:sp>
        <p:nvSpPr>
          <p:cNvPr id="30" name="Rectangle 29">
            <a:extLst>
              <a:ext uri="{FF2B5EF4-FFF2-40B4-BE49-F238E27FC236}">
                <a16:creationId xmlns:a16="http://schemas.microsoft.com/office/drawing/2014/main" id="{00D788F0-8701-4FF1-A836-852F61D7350D}"/>
              </a:ext>
            </a:extLst>
          </p:cNvPr>
          <p:cNvSpPr/>
          <p:nvPr/>
        </p:nvSpPr>
        <p:spPr>
          <a:xfrm>
            <a:off x="4432588" y="6279148"/>
            <a:ext cx="1023292" cy="307777"/>
          </a:xfrm>
          <a:prstGeom prst="rect">
            <a:avLst/>
          </a:prstGeom>
        </p:spPr>
        <p:txBody>
          <a:bodyPr wrap="none">
            <a:spAutoFit/>
          </a:bodyPr>
          <a:lstStyle/>
          <a:p>
            <a:r>
              <a:rPr lang="en-US" sz="1400" dirty="0">
                <a:solidFill>
                  <a:schemeClr val="bg1"/>
                </a:solidFill>
              </a:rPr>
              <a:t>ERP System</a:t>
            </a:r>
          </a:p>
        </p:txBody>
      </p:sp>
    </p:spTree>
    <p:extLst>
      <p:ext uri="{BB962C8B-B14F-4D97-AF65-F5344CB8AC3E}">
        <p14:creationId xmlns:p14="http://schemas.microsoft.com/office/powerpoint/2010/main" val="291683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A753-F2D2-4B59-9C9C-41C1EAECF594}"/>
              </a:ext>
            </a:extLst>
          </p:cNvPr>
          <p:cNvSpPr>
            <a:spLocks noGrp="1"/>
          </p:cNvSpPr>
          <p:nvPr>
            <p:ph type="title"/>
          </p:nvPr>
        </p:nvSpPr>
        <p:spPr>
          <a:xfrm>
            <a:off x="838200" y="365125"/>
            <a:ext cx="10515600" cy="1325563"/>
          </a:xfrm>
        </p:spPr>
        <p:txBody>
          <a:bodyPr/>
          <a:lstStyle/>
          <a:p>
            <a:r>
              <a:rPr lang="en-US" b="1" dirty="0">
                <a:solidFill>
                  <a:srgbClr val="C00000"/>
                </a:solidFill>
              </a:rPr>
              <a:t>Virtual Reality Learning</a:t>
            </a:r>
            <a:endParaRPr lang="en-US" dirty="0">
              <a:solidFill>
                <a:srgbClr val="C00000"/>
              </a:solidFill>
            </a:endParaRPr>
          </a:p>
        </p:txBody>
      </p:sp>
      <p:sp>
        <p:nvSpPr>
          <p:cNvPr id="7" name="Rectangle 6">
            <a:extLst>
              <a:ext uri="{FF2B5EF4-FFF2-40B4-BE49-F238E27FC236}">
                <a16:creationId xmlns:a16="http://schemas.microsoft.com/office/drawing/2014/main" id="{98B31127-6901-4BA4-BE7A-28F370777C87}"/>
              </a:ext>
            </a:extLst>
          </p:cNvPr>
          <p:cNvSpPr/>
          <p:nvPr/>
        </p:nvSpPr>
        <p:spPr>
          <a:xfrm>
            <a:off x="3054260" y="2050557"/>
            <a:ext cx="7882376" cy="646331"/>
          </a:xfrm>
          <a:prstGeom prst="rect">
            <a:avLst/>
          </a:prstGeom>
        </p:spPr>
        <p:txBody>
          <a:bodyPr wrap="square">
            <a:spAutoFit/>
          </a:bodyPr>
          <a:lstStyle/>
          <a:p>
            <a:r>
              <a:rPr lang="en-US" dirty="0"/>
              <a:t>There should </a:t>
            </a:r>
            <a:r>
              <a:rPr lang="en-US" b="1" dirty="0"/>
              <a:t>be virtual-reality labs </a:t>
            </a:r>
            <a:r>
              <a:rPr lang="en-US" dirty="0"/>
              <a:t>in which the students can see, learn and try things they cannot do in real-life.</a:t>
            </a:r>
            <a:endParaRPr lang="en-US" b="1" dirty="0"/>
          </a:p>
        </p:txBody>
      </p:sp>
      <p:sp>
        <p:nvSpPr>
          <p:cNvPr id="12" name="Rectangle 11">
            <a:extLst>
              <a:ext uri="{FF2B5EF4-FFF2-40B4-BE49-F238E27FC236}">
                <a16:creationId xmlns:a16="http://schemas.microsoft.com/office/drawing/2014/main" id="{6885428E-9B99-40CF-9F9F-879FE331198D}"/>
              </a:ext>
            </a:extLst>
          </p:cNvPr>
          <p:cNvSpPr/>
          <p:nvPr/>
        </p:nvSpPr>
        <p:spPr>
          <a:xfrm>
            <a:off x="2963137" y="4617832"/>
            <a:ext cx="7582122" cy="646331"/>
          </a:xfrm>
          <a:prstGeom prst="rect">
            <a:avLst/>
          </a:prstGeom>
        </p:spPr>
        <p:txBody>
          <a:bodyPr wrap="square">
            <a:spAutoFit/>
          </a:bodyPr>
          <a:lstStyle/>
          <a:p>
            <a:pPr lvl="0"/>
            <a:r>
              <a:rPr lang="en-US" dirty="0"/>
              <a:t>Also it should be available to </a:t>
            </a:r>
            <a:r>
              <a:rPr lang="en-US" b="1" dirty="0"/>
              <a:t>remote students outside of the lab </a:t>
            </a:r>
            <a:r>
              <a:rPr lang="en-US" dirty="0"/>
              <a:t>given that they have a VR headset.</a:t>
            </a:r>
          </a:p>
        </p:txBody>
      </p:sp>
      <p:sp>
        <p:nvSpPr>
          <p:cNvPr id="10" name="Rectangle 9">
            <a:extLst>
              <a:ext uri="{FF2B5EF4-FFF2-40B4-BE49-F238E27FC236}">
                <a16:creationId xmlns:a16="http://schemas.microsoft.com/office/drawing/2014/main" id="{43303A35-0D82-49D1-87C6-82FE4029C254}"/>
              </a:ext>
            </a:extLst>
          </p:cNvPr>
          <p:cNvSpPr/>
          <p:nvPr/>
        </p:nvSpPr>
        <p:spPr>
          <a:xfrm>
            <a:off x="1354610" y="3515089"/>
            <a:ext cx="7755432" cy="369332"/>
          </a:xfrm>
          <a:prstGeom prst="rect">
            <a:avLst/>
          </a:prstGeom>
        </p:spPr>
        <p:txBody>
          <a:bodyPr wrap="square">
            <a:spAutoFit/>
          </a:bodyPr>
          <a:lstStyle/>
          <a:p>
            <a:r>
              <a:rPr lang="en-US" b="1" dirty="0"/>
              <a:t>Special apps for each subject </a:t>
            </a:r>
            <a:r>
              <a:rPr lang="en-US" dirty="0"/>
              <a:t>that will be benefited from the VR experience.</a:t>
            </a:r>
          </a:p>
        </p:txBody>
      </p:sp>
      <p:pic>
        <p:nvPicPr>
          <p:cNvPr id="5" name="Picture 4">
            <a:extLst>
              <a:ext uri="{FF2B5EF4-FFF2-40B4-BE49-F238E27FC236}">
                <a16:creationId xmlns:a16="http://schemas.microsoft.com/office/drawing/2014/main" id="{27F48260-7056-4DBD-B4FF-011D0E9333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254" y="1757597"/>
            <a:ext cx="1239966" cy="1239966"/>
          </a:xfrm>
          <a:prstGeom prst="rect">
            <a:avLst/>
          </a:prstGeom>
        </p:spPr>
      </p:pic>
      <p:pic>
        <p:nvPicPr>
          <p:cNvPr id="8" name="Picture 7">
            <a:extLst>
              <a:ext uri="{FF2B5EF4-FFF2-40B4-BE49-F238E27FC236}">
                <a16:creationId xmlns:a16="http://schemas.microsoft.com/office/drawing/2014/main" id="{B5F4E717-46AD-435F-98B9-DA3DAC4D0D7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417818" y="4066493"/>
            <a:ext cx="1405544" cy="1405544"/>
          </a:xfrm>
          <a:prstGeom prst="rect">
            <a:avLst/>
          </a:prstGeom>
        </p:spPr>
      </p:pic>
      <p:pic>
        <p:nvPicPr>
          <p:cNvPr id="14" name="Picture 13">
            <a:extLst>
              <a:ext uri="{FF2B5EF4-FFF2-40B4-BE49-F238E27FC236}">
                <a16:creationId xmlns:a16="http://schemas.microsoft.com/office/drawing/2014/main" id="{02B43CAB-4F75-4B3E-9ABB-281FC08110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9593" y="3157055"/>
            <a:ext cx="1155665" cy="1155665"/>
          </a:xfrm>
          <a:prstGeom prst="rect">
            <a:avLst/>
          </a:prstGeom>
        </p:spPr>
      </p:pic>
      <p:sp>
        <p:nvSpPr>
          <p:cNvPr id="16" name="Arrow: Pentagon 15">
            <a:extLst>
              <a:ext uri="{FF2B5EF4-FFF2-40B4-BE49-F238E27FC236}">
                <a16:creationId xmlns:a16="http://schemas.microsoft.com/office/drawing/2014/main" id="{202A354B-C31E-4FB3-945A-A02ED15616CF}"/>
              </a:ext>
            </a:extLst>
          </p:cNvPr>
          <p:cNvSpPr/>
          <p:nvPr/>
        </p:nvSpPr>
        <p:spPr>
          <a:xfrm flipH="1">
            <a:off x="10260418" y="181542"/>
            <a:ext cx="1931581" cy="435934"/>
          </a:xfrm>
          <a:prstGeom prst="homePlate">
            <a:avLst>
              <a:gd name="adj" fmla="val 6951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rPr>
              <a:t>Student</a:t>
            </a:r>
            <a:endParaRPr lang="en-US" b="1" dirty="0">
              <a:solidFill>
                <a:schemeClr val="tx1"/>
              </a:solidFill>
            </a:endParaRPr>
          </a:p>
        </p:txBody>
      </p:sp>
      <p:sp>
        <p:nvSpPr>
          <p:cNvPr id="11" name="Rectangle 10">
            <a:extLst>
              <a:ext uri="{FF2B5EF4-FFF2-40B4-BE49-F238E27FC236}">
                <a16:creationId xmlns:a16="http://schemas.microsoft.com/office/drawing/2014/main" id="{7A924E4F-9EB0-48D4-8E55-41AAEE65ACB6}"/>
              </a:ext>
            </a:extLst>
          </p:cNvPr>
          <p:cNvSpPr/>
          <p:nvPr/>
        </p:nvSpPr>
        <p:spPr>
          <a:xfrm>
            <a:off x="0" y="5991468"/>
            <a:ext cx="12192000" cy="87166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639703F2-5B0A-4CDA-9D74-9B3639762080}"/>
              </a:ext>
            </a:extLst>
          </p:cNvPr>
          <p:cNvGrpSpPr/>
          <p:nvPr/>
        </p:nvGrpSpPr>
        <p:grpSpPr>
          <a:xfrm>
            <a:off x="602400" y="6074926"/>
            <a:ext cx="698123" cy="698123"/>
            <a:chOff x="602400" y="6074926"/>
            <a:chExt cx="698123" cy="698123"/>
          </a:xfrm>
        </p:grpSpPr>
        <p:sp>
          <p:nvSpPr>
            <p:cNvPr id="15" name="Rectangle: Rounded Corners 14">
              <a:extLst>
                <a:ext uri="{FF2B5EF4-FFF2-40B4-BE49-F238E27FC236}">
                  <a16:creationId xmlns:a16="http://schemas.microsoft.com/office/drawing/2014/main" id="{C5A102D2-887B-49EF-9827-67FA44EAB677}"/>
                </a:ext>
              </a:extLst>
            </p:cNvPr>
            <p:cNvSpPr/>
            <p:nvPr/>
          </p:nvSpPr>
          <p:spPr>
            <a:xfrm>
              <a:off x="602400" y="6074926"/>
              <a:ext cx="698123" cy="69812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1635C6E0-FC36-468B-8F69-39FDC7D703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705" y="6184231"/>
              <a:ext cx="475429" cy="475429"/>
            </a:xfrm>
            <a:prstGeom prst="rect">
              <a:avLst/>
            </a:prstGeom>
          </p:spPr>
        </p:pic>
      </p:grpSp>
      <p:sp>
        <p:nvSpPr>
          <p:cNvPr id="18" name="Rectangle 17">
            <a:extLst>
              <a:ext uri="{FF2B5EF4-FFF2-40B4-BE49-F238E27FC236}">
                <a16:creationId xmlns:a16="http://schemas.microsoft.com/office/drawing/2014/main" id="{E1B4019D-B6E0-4F1C-B28B-6F2C532CD483}"/>
              </a:ext>
            </a:extLst>
          </p:cNvPr>
          <p:cNvSpPr/>
          <p:nvPr/>
        </p:nvSpPr>
        <p:spPr>
          <a:xfrm>
            <a:off x="1354610" y="6162909"/>
            <a:ext cx="1699650" cy="523220"/>
          </a:xfrm>
          <a:prstGeom prst="rect">
            <a:avLst/>
          </a:prstGeom>
        </p:spPr>
        <p:txBody>
          <a:bodyPr wrap="square">
            <a:spAutoFit/>
          </a:bodyPr>
          <a:lstStyle/>
          <a:p>
            <a:r>
              <a:rPr lang="en-GB" sz="1400" b="1" dirty="0">
                <a:solidFill>
                  <a:schemeClr val="bg1"/>
                </a:solidFill>
              </a:rPr>
              <a:t>Reduce the number</a:t>
            </a:r>
            <a:r>
              <a:rPr lang="en-GB" sz="1400" dirty="0">
                <a:solidFill>
                  <a:schemeClr val="bg1"/>
                </a:solidFill>
              </a:rPr>
              <a:t> of Human Resources</a:t>
            </a:r>
          </a:p>
        </p:txBody>
      </p:sp>
      <p:grpSp>
        <p:nvGrpSpPr>
          <p:cNvPr id="19" name="Group 18">
            <a:extLst>
              <a:ext uri="{FF2B5EF4-FFF2-40B4-BE49-F238E27FC236}">
                <a16:creationId xmlns:a16="http://schemas.microsoft.com/office/drawing/2014/main" id="{C2DCC76D-848A-4026-8C5D-85E80020DC1C}"/>
              </a:ext>
            </a:extLst>
          </p:cNvPr>
          <p:cNvGrpSpPr/>
          <p:nvPr/>
        </p:nvGrpSpPr>
        <p:grpSpPr>
          <a:xfrm>
            <a:off x="6317528" y="6083801"/>
            <a:ext cx="698123" cy="698123"/>
            <a:chOff x="6317528" y="6083801"/>
            <a:chExt cx="698123" cy="698123"/>
          </a:xfrm>
        </p:grpSpPr>
        <p:sp>
          <p:nvSpPr>
            <p:cNvPr id="20" name="Rectangle: Rounded Corners 19">
              <a:extLst>
                <a:ext uri="{FF2B5EF4-FFF2-40B4-BE49-F238E27FC236}">
                  <a16:creationId xmlns:a16="http://schemas.microsoft.com/office/drawing/2014/main" id="{A0D1093A-35B2-434E-A4D8-CAAA2C30B847}"/>
                </a:ext>
              </a:extLst>
            </p:cNvPr>
            <p:cNvSpPr/>
            <p:nvPr/>
          </p:nvSpPr>
          <p:spPr>
            <a:xfrm>
              <a:off x="6317528" y="6083801"/>
              <a:ext cx="698123" cy="698123"/>
            </a:xfrm>
            <a:prstGeom prst="roundRect">
              <a:avLst/>
            </a:prstGeom>
            <a:solidFill>
              <a:schemeClr val="bg1"/>
            </a:solid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4A97ADB8-1D36-4536-B056-A37ABAC5E7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9605" y="6214963"/>
              <a:ext cx="450982" cy="450982"/>
            </a:xfrm>
            <a:prstGeom prst="rect">
              <a:avLst/>
            </a:prstGeom>
          </p:spPr>
        </p:pic>
      </p:grpSp>
      <p:sp>
        <p:nvSpPr>
          <p:cNvPr id="22" name="Rectangle 21">
            <a:extLst>
              <a:ext uri="{FF2B5EF4-FFF2-40B4-BE49-F238E27FC236}">
                <a16:creationId xmlns:a16="http://schemas.microsoft.com/office/drawing/2014/main" id="{E8640DBD-95FB-4A13-990F-ED15EABBA691}"/>
              </a:ext>
            </a:extLst>
          </p:cNvPr>
          <p:cNvSpPr/>
          <p:nvPr/>
        </p:nvSpPr>
        <p:spPr>
          <a:xfrm>
            <a:off x="7123552" y="6169194"/>
            <a:ext cx="1764891" cy="523220"/>
          </a:xfrm>
          <a:prstGeom prst="rect">
            <a:avLst/>
          </a:prstGeom>
        </p:spPr>
        <p:txBody>
          <a:bodyPr wrap="square">
            <a:spAutoFit/>
          </a:bodyPr>
          <a:lstStyle/>
          <a:p>
            <a:r>
              <a:rPr lang="en-US" sz="1400" b="1" dirty="0">
                <a:solidFill>
                  <a:schemeClr val="bg1"/>
                </a:solidFill>
              </a:rPr>
              <a:t>Facilitating</a:t>
            </a:r>
            <a:r>
              <a:rPr lang="en-US" sz="1400" dirty="0">
                <a:solidFill>
                  <a:schemeClr val="bg1"/>
                </a:solidFill>
              </a:rPr>
              <a:t> the Educational Process</a:t>
            </a:r>
          </a:p>
        </p:txBody>
      </p:sp>
      <p:grpSp>
        <p:nvGrpSpPr>
          <p:cNvPr id="23" name="Group 22">
            <a:extLst>
              <a:ext uri="{FF2B5EF4-FFF2-40B4-BE49-F238E27FC236}">
                <a16:creationId xmlns:a16="http://schemas.microsoft.com/office/drawing/2014/main" id="{8B81F814-923E-4940-80FB-84C10FEFAE0F}"/>
              </a:ext>
            </a:extLst>
          </p:cNvPr>
          <p:cNvGrpSpPr/>
          <p:nvPr/>
        </p:nvGrpSpPr>
        <p:grpSpPr>
          <a:xfrm>
            <a:off x="8994636" y="6077515"/>
            <a:ext cx="698123" cy="698123"/>
            <a:chOff x="8994636" y="6077515"/>
            <a:chExt cx="698123" cy="698123"/>
          </a:xfrm>
        </p:grpSpPr>
        <p:sp>
          <p:nvSpPr>
            <p:cNvPr id="24" name="Rectangle: Rounded Corners 23">
              <a:extLst>
                <a:ext uri="{FF2B5EF4-FFF2-40B4-BE49-F238E27FC236}">
                  <a16:creationId xmlns:a16="http://schemas.microsoft.com/office/drawing/2014/main" id="{D849CE6C-274C-4134-8CC4-1441C28A7706}"/>
                </a:ext>
              </a:extLst>
            </p:cNvPr>
            <p:cNvSpPr/>
            <p:nvPr/>
          </p:nvSpPr>
          <p:spPr>
            <a:xfrm>
              <a:off x="8994636" y="6077515"/>
              <a:ext cx="698123" cy="698123"/>
            </a:xfrm>
            <a:prstGeom prst="roundRect">
              <a:avLst/>
            </a:prstGeom>
            <a:solidFill>
              <a:schemeClr val="bg1"/>
            </a:solidFill>
            <a:ln w="28575">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7FC80869-1316-454F-9AB5-497A6D49DE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82646" y="6174001"/>
              <a:ext cx="513938" cy="513938"/>
            </a:xfrm>
            <a:prstGeom prst="rect">
              <a:avLst/>
            </a:prstGeom>
          </p:spPr>
        </p:pic>
      </p:grpSp>
      <p:sp>
        <p:nvSpPr>
          <p:cNvPr id="26" name="Rectangle 25">
            <a:extLst>
              <a:ext uri="{FF2B5EF4-FFF2-40B4-BE49-F238E27FC236}">
                <a16:creationId xmlns:a16="http://schemas.microsoft.com/office/drawing/2014/main" id="{20364BB0-6841-4BF9-B35B-FA554DE43EFE}"/>
              </a:ext>
            </a:extLst>
          </p:cNvPr>
          <p:cNvSpPr/>
          <p:nvPr/>
        </p:nvSpPr>
        <p:spPr>
          <a:xfrm>
            <a:off x="9798952" y="6268056"/>
            <a:ext cx="1498487" cy="307777"/>
          </a:xfrm>
          <a:prstGeom prst="rect">
            <a:avLst/>
          </a:prstGeom>
        </p:spPr>
        <p:txBody>
          <a:bodyPr wrap="none">
            <a:spAutoFit/>
          </a:bodyPr>
          <a:lstStyle/>
          <a:p>
            <a:r>
              <a:rPr lang="en-US" sz="1400" dirty="0">
                <a:solidFill>
                  <a:schemeClr val="bg1"/>
                </a:solidFill>
              </a:rPr>
              <a:t>Innovation Center</a:t>
            </a:r>
          </a:p>
        </p:txBody>
      </p:sp>
      <p:grpSp>
        <p:nvGrpSpPr>
          <p:cNvPr id="27" name="Group 26">
            <a:extLst>
              <a:ext uri="{FF2B5EF4-FFF2-40B4-BE49-F238E27FC236}">
                <a16:creationId xmlns:a16="http://schemas.microsoft.com/office/drawing/2014/main" id="{A57EEAB3-EDB1-487A-83F1-67B49717BDD1}"/>
              </a:ext>
            </a:extLst>
          </p:cNvPr>
          <p:cNvGrpSpPr/>
          <p:nvPr/>
        </p:nvGrpSpPr>
        <p:grpSpPr>
          <a:xfrm>
            <a:off x="3626923" y="6080290"/>
            <a:ext cx="698123" cy="698123"/>
            <a:chOff x="3626923" y="6080290"/>
            <a:chExt cx="698123" cy="698123"/>
          </a:xfrm>
        </p:grpSpPr>
        <p:sp>
          <p:nvSpPr>
            <p:cNvPr id="28" name="Rectangle: Rounded Corners 27">
              <a:extLst>
                <a:ext uri="{FF2B5EF4-FFF2-40B4-BE49-F238E27FC236}">
                  <a16:creationId xmlns:a16="http://schemas.microsoft.com/office/drawing/2014/main" id="{9A424412-B410-4DAD-A925-8A08BDCCAA55}"/>
                </a:ext>
              </a:extLst>
            </p:cNvPr>
            <p:cNvSpPr/>
            <p:nvPr/>
          </p:nvSpPr>
          <p:spPr>
            <a:xfrm>
              <a:off x="3626923" y="6080290"/>
              <a:ext cx="698123" cy="698123"/>
            </a:xfrm>
            <a:prstGeom prst="roundRect">
              <a:avLst/>
            </a:prstGeom>
            <a:solidFill>
              <a:schemeClr val="bg1"/>
            </a:solidFill>
            <a:ln w="28575">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44D9E68C-5236-4279-8465-46B4157BB4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34465" y="6174001"/>
              <a:ext cx="498636" cy="498636"/>
            </a:xfrm>
            <a:prstGeom prst="rect">
              <a:avLst/>
            </a:prstGeom>
          </p:spPr>
        </p:pic>
      </p:grpSp>
      <p:sp>
        <p:nvSpPr>
          <p:cNvPr id="30" name="Rectangle 29">
            <a:extLst>
              <a:ext uri="{FF2B5EF4-FFF2-40B4-BE49-F238E27FC236}">
                <a16:creationId xmlns:a16="http://schemas.microsoft.com/office/drawing/2014/main" id="{BA790E33-C167-4723-A0B2-8BF4E95A4135}"/>
              </a:ext>
            </a:extLst>
          </p:cNvPr>
          <p:cNvSpPr/>
          <p:nvPr/>
        </p:nvSpPr>
        <p:spPr>
          <a:xfrm>
            <a:off x="4432588" y="6279148"/>
            <a:ext cx="1023292" cy="307777"/>
          </a:xfrm>
          <a:prstGeom prst="rect">
            <a:avLst/>
          </a:prstGeom>
        </p:spPr>
        <p:txBody>
          <a:bodyPr wrap="none">
            <a:spAutoFit/>
          </a:bodyPr>
          <a:lstStyle/>
          <a:p>
            <a:r>
              <a:rPr lang="en-US" sz="1400" dirty="0">
                <a:solidFill>
                  <a:schemeClr val="bg1"/>
                </a:solidFill>
              </a:rPr>
              <a:t>ERP System</a:t>
            </a:r>
          </a:p>
        </p:txBody>
      </p:sp>
    </p:spTree>
    <p:extLst>
      <p:ext uri="{BB962C8B-B14F-4D97-AF65-F5344CB8AC3E}">
        <p14:creationId xmlns:p14="http://schemas.microsoft.com/office/powerpoint/2010/main" val="54938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3D42A22-8104-47C6-967F-A749A7AA8CAC}"/>
              </a:ext>
            </a:extLst>
          </p:cNvPr>
          <p:cNvSpPr txBox="1">
            <a:spLocks/>
          </p:cNvSpPr>
          <p:nvPr/>
        </p:nvSpPr>
        <p:spPr>
          <a:xfrm>
            <a:off x="640080" y="365126"/>
            <a:ext cx="4899760" cy="9971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C00000"/>
                </a:solidFill>
              </a:rPr>
              <a:t>Technology Used</a:t>
            </a:r>
          </a:p>
        </p:txBody>
      </p:sp>
      <p:sp>
        <p:nvSpPr>
          <p:cNvPr id="3" name="Rectangle 2">
            <a:extLst>
              <a:ext uri="{FF2B5EF4-FFF2-40B4-BE49-F238E27FC236}">
                <a16:creationId xmlns:a16="http://schemas.microsoft.com/office/drawing/2014/main" id="{4685AC06-8812-44AF-8D2B-03CE2D98D42D}"/>
              </a:ext>
            </a:extLst>
          </p:cNvPr>
          <p:cNvSpPr/>
          <p:nvPr/>
        </p:nvSpPr>
        <p:spPr>
          <a:xfrm>
            <a:off x="5727570" y="0"/>
            <a:ext cx="6456868"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02B8A779-684A-4DF8-8D71-69A126E5D3E5}"/>
              </a:ext>
            </a:extLst>
          </p:cNvPr>
          <p:cNvSpPr txBox="1">
            <a:spLocks/>
          </p:cNvSpPr>
          <p:nvPr/>
        </p:nvSpPr>
        <p:spPr>
          <a:xfrm>
            <a:off x="6535553" y="341064"/>
            <a:ext cx="4899760" cy="9971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4400" b="1" dirty="0">
                <a:solidFill>
                  <a:srgbClr val="C00000"/>
                </a:solidFill>
              </a:rPr>
              <a:t>Technology Used</a:t>
            </a:r>
          </a:p>
        </p:txBody>
      </p:sp>
      <p:sp>
        <p:nvSpPr>
          <p:cNvPr id="27" name="Arrow: Pentagon 26">
            <a:extLst>
              <a:ext uri="{FF2B5EF4-FFF2-40B4-BE49-F238E27FC236}">
                <a16:creationId xmlns:a16="http://schemas.microsoft.com/office/drawing/2014/main" id="{E25A3811-B8B8-4C47-9CA9-3748C7DFBFAB}"/>
              </a:ext>
            </a:extLst>
          </p:cNvPr>
          <p:cNvSpPr/>
          <p:nvPr/>
        </p:nvSpPr>
        <p:spPr>
          <a:xfrm flipH="1">
            <a:off x="6140503" y="1704973"/>
            <a:ext cx="6051496" cy="1365748"/>
          </a:xfrm>
          <a:prstGeom prst="homePlate">
            <a:avLst>
              <a:gd name="adj" fmla="val 6951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800" b="1" dirty="0">
                <a:solidFill>
                  <a:schemeClr val="tx1"/>
                </a:solidFill>
              </a:rPr>
              <a:t>Student</a:t>
            </a:r>
            <a:endParaRPr lang="en-US" sz="4000" b="1" dirty="0">
              <a:solidFill>
                <a:schemeClr val="tx1"/>
              </a:solidFill>
            </a:endParaRPr>
          </a:p>
        </p:txBody>
      </p:sp>
      <p:sp>
        <p:nvSpPr>
          <p:cNvPr id="29" name="Arrow: Pentagon 28">
            <a:extLst>
              <a:ext uri="{FF2B5EF4-FFF2-40B4-BE49-F238E27FC236}">
                <a16:creationId xmlns:a16="http://schemas.microsoft.com/office/drawing/2014/main" id="{C8B476C1-DABB-4A52-8729-020C0C0C833D}"/>
              </a:ext>
            </a:extLst>
          </p:cNvPr>
          <p:cNvSpPr/>
          <p:nvPr/>
        </p:nvSpPr>
        <p:spPr>
          <a:xfrm flipH="1">
            <a:off x="6158838" y="3156577"/>
            <a:ext cx="6051496" cy="1365748"/>
          </a:xfrm>
          <a:prstGeom prst="homePlate">
            <a:avLst>
              <a:gd name="adj" fmla="val 69512"/>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800" b="1" dirty="0"/>
              <a:t>Staff</a:t>
            </a:r>
            <a:endParaRPr lang="en-US" sz="4000" b="1" dirty="0"/>
          </a:p>
        </p:txBody>
      </p:sp>
      <p:sp>
        <p:nvSpPr>
          <p:cNvPr id="31" name="Arrow: Pentagon 30">
            <a:extLst>
              <a:ext uri="{FF2B5EF4-FFF2-40B4-BE49-F238E27FC236}">
                <a16:creationId xmlns:a16="http://schemas.microsoft.com/office/drawing/2014/main" id="{38ECC044-4087-44EC-96FF-153EF0E0B6DF}"/>
              </a:ext>
            </a:extLst>
          </p:cNvPr>
          <p:cNvSpPr/>
          <p:nvPr/>
        </p:nvSpPr>
        <p:spPr>
          <a:xfrm flipH="1">
            <a:off x="6140503" y="4614781"/>
            <a:ext cx="6051496" cy="1365748"/>
          </a:xfrm>
          <a:prstGeom prst="homePlate">
            <a:avLst>
              <a:gd name="adj" fmla="val 69512"/>
            </a:avLst>
          </a:prstGeom>
          <a:solidFill>
            <a:schemeClr val="tx1">
              <a:lumMod val="95000"/>
              <a:lumOff val="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800" b="1" dirty="0"/>
              <a:t>External Visitors</a:t>
            </a:r>
            <a:endParaRPr lang="en-US" sz="4000" b="1" dirty="0"/>
          </a:p>
        </p:txBody>
      </p:sp>
      <p:sp>
        <p:nvSpPr>
          <p:cNvPr id="8" name="Rectangle: Rounded Corners 7">
            <a:extLst>
              <a:ext uri="{FF2B5EF4-FFF2-40B4-BE49-F238E27FC236}">
                <a16:creationId xmlns:a16="http://schemas.microsoft.com/office/drawing/2014/main" id="{242FAC87-DFE5-47FA-AA80-F21E0B1D64CC}"/>
              </a:ext>
            </a:extLst>
          </p:cNvPr>
          <p:cNvSpPr/>
          <p:nvPr/>
        </p:nvSpPr>
        <p:spPr>
          <a:xfrm>
            <a:off x="833318" y="1583646"/>
            <a:ext cx="1696428" cy="1696428"/>
          </a:xfrm>
          <a:prstGeom prst="round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FA8D2EAD-CD28-4172-9A61-263160243727}"/>
              </a:ext>
            </a:extLst>
          </p:cNvPr>
          <p:cNvSpPr/>
          <p:nvPr/>
        </p:nvSpPr>
        <p:spPr>
          <a:xfrm>
            <a:off x="3424451" y="1589058"/>
            <a:ext cx="1696428" cy="1696428"/>
          </a:xfrm>
          <a:prstGeom prst="roundRect">
            <a:avLst/>
          </a:prstGeom>
          <a:noFill/>
          <a:ln w="762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5F59DF4D-C5C3-414F-AFCF-46C5E2240217}"/>
              </a:ext>
            </a:extLst>
          </p:cNvPr>
          <p:cNvSpPr/>
          <p:nvPr/>
        </p:nvSpPr>
        <p:spPr>
          <a:xfrm>
            <a:off x="833318" y="4237069"/>
            <a:ext cx="1696428" cy="1696428"/>
          </a:xfrm>
          <a:prstGeom prst="roundRect">
            <a:avLst/>
          </a:prstGeom>
          <a:noFill/>
          <a:ln w="7620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A84A0EA3-012D-4343-B9AC-B7D0E1F88117}"/>
              </a:ext>
            </a:extLst>
          </p:cNvPr>
          <p:cNvSpPr/>
          <p:nvPr/>
        </p:nvSpPr>
        <p:spPr>
          <a:xfrm>
            <a:off x="3424451" y="4242481"/>
            <a:ext cx="1696428" cy="1696428"/>
          </a:xfrm>
          <a:prstGeom prst="roundRect">
            <a:avLst/>
          </a:prstGeom>
          <a:noFill/>
          <a:ln w="76200">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570C97AA-8C76-4D2D-8C74-31CE1701BE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278" y="4335309"/>
            <a:ext cx="1452971" cy="1452971"/>
          </a:xfrm>
          <a:prstGeom prst="rect">
            <a:avLst/>
          </a:prstGeom>
        </p:spPr>
      </p:pic>
      <p:pic>
        <p:nvPicPr>
          <p:cNvPr id="37" name="Picture 36">
            <a:extLst>
              <a:ext uri="{FF2B5EF4-FFF2-40B4-BE49-F238E27FC236}">
                <a16:creationId xmlns:a16="http://schemas.microsoft.com/office/drawing/2014/main" id="{66B05A4E-947B-4A8C-AD52-4FA51878E9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588" y="4417137"/>
            <a:ext cx="1371143" cy="1371143"/>
          </a:xfrm>
          <a:prstGeom prst="rect">
            <a:avLst/>
          </a:prstGeom>
        </p:spPr>
      </p:pic>
      <p:pic>
        <p:nvPicPr>
          <p:cNvPr id="39" name="Picture 38">
            <a:extLst>
              <a:ext uri="{FF2B5EF4-FFF2-40B4-BE49-F238E27FC236}">
                <a16:creationId xmlns:a16="http://schemas.microsoft.com/office/drawing/2014/main" id="{9668DE91-4815-422A-A407-E171EE8A81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174" y="1657375"/>
            <a:ext cx="1522284" cy="1522284"/>
          </a:xfrm>
          <a:prstGeom prst="rect">
            <a:avLst/>
          </a:prstGeom>
        </p:spPr>
      </p:pic>
      <p:pic>
        <p:nvPicPr>
          <p:cNvPr id="41" name="Picture 40">
            <a:extLst>
              <a:ext uri="{FF2B5EF4-FFF2-40B4-BE49-F238E27FC236}">
                <a16:creationId xmlns:a16="http://schemas.microsoft.com/office/drawing/2014/main" id="{D92A7595-6B35-4471-B284-AE8FCD90A3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8786" y="1744657"/>
            <a:ext cx="1378547" cy="1378547"/>
          </a:xfrm>
          <a:prstGeom prst="rect">
            <a:avLst/>
          </a:prstGeom>
        </p:spPr>
      </p:pic>
      <p:sp>
        <p:nvSpPr>
          <p:cNvPr id="43" name="Rectangle 42">
            <a:extLst>
              <a:ext uri="{FF2B5EF4-FFF2-40B4-BE49-F238E27FC236}">
                <a16:creationId xmlns:a16="http://schemas.microsoft.com/office/drawing/2014/main" id="{FCD6875C-BB5E-4F4C-B2B3-39EF76D0A408}"/>
              </a:ext>
            </a:extLst>
          </p:cNvPr>
          <p:cNvSpPr/>
          <p:nvPr/>
        </p:nvSpPr>
        <p:spPr>
          <a:xfrm>
            <a:off x="484019" y="3305823"/>
            <a:ext cx="2430594" cy="646331"/>
          </a:xfrm>
          <a:prstGeom prst="rect">
            <a:avLst/>
          </a:prstGeom>
        </p:spPr>
        <p:txBody>
          <a:bodyPr wrap="square">
            <a:spAutoFit/>
          </a:bodyPr>
          <a:lstStyle/>
          <a:p>
            <a:pPr algn="ctr"/>
            <a:r>
              <a:rPr lang="en-GB" b="1" dirty="0"/>
              <a:t>Reduce the number</a:t>
            </a:r>
            <a:r>
              <a:rPr lang="en-GB" dirty="0"/>
              <a:t> of Human Resources</a:t>
            </a:r>
          </a:p>
        </p:txBody>
      </p:sp>
      <p:sp>
        <p:nvSpPr>
          <p:cNvPr id="45" name="Rectangle 44">
            <a:extLst>
              <a:ext uri="{FF2B5EF4-FFF2-40B4-BE49-F238E27FC236}">
                <a16:creationId xmlns:a16="http://schemas.microsoft.com/office/drawing/2014/main" id="{4F6D7D9C-3C1A-41EE-B9C0-BFF29E517DBC}"/>
              </a:ext>
            </a:extLst>
          </p:cNvPr>
          <p:cNvSpPr/>
          <p:nvPr/>
        </p:nvSpPr>
        <p:spPr>
          <a:xfrm>
            <a:off x="3102343" y="3306570"/>
            <a:ext cx="2271762" cy="646331"/>
          </a:xfrm>
          <a:prstGeom prst="rect">
            <a:avLst/>
          </a:prstGeom>
        </p:spPr>
        <p:txBody>
          <a:bodyPr wrap="square">
            <a:spAutoFit/>
          </a:bodyPr>
          <a:lstStyle/>
          <a:p>
            <a:pPr algn="ctr"/>
            <a:r>
              <a:rPr lang="en-US" b="1" dirty="0"/>
              <a:t>Facilitating</a:t>
            </a:r>
            <a:r>
              <a:rPr lang="en-US" dirty="0"/>
              <a:t> the Educational Process</a:t>
            </a:r>
          </a:p>
        </p:txBody>
      </p:sp>
      <p:sp>
        <p:nvSpPr>
          <p:cNvPr id="47" name="Rectangle 46">
            <a:extLst>
              <a:ext uri="{FF2B5EF4-FFF2-40B4-BE49-F238E27FC236}">
                <a16:creationId xmlns:a16="http://schemas.microsoft.com/office/drawing/2014/main" id="{3CE5D156-86FB-4B87-9350-EE69FF8CDE09}"/>
              </a:ext>
            </a:extLst>
          </p:cNvPr>
          <p:cNvSpPr/>
          <p:nvPr/>
        </p:nvSpPr>
        <p:spPr>
          <a:xfrm>
            <a:off x="1051583" y="6001840"/>
            <a:ext cx="1259897" cy="369332"/>
          </a:xfrm>
          <a:prstGeom prst="rect">
            <a:avLst/>
          </a:prstGeom>
        </p:spPr>
        <p:txBody>
          <a:bodyPr wrap="none">
            <a:spAutoFit/>
          </a:bodyPr>
          <a:lstStyle/>
          <a:p>
            <a:pPr algn="ctr"/>
            <a:r>
              <a:rPr lang="en-US" dirty="0"/>
              <a:t>ERP System</a:t>
            </a:r>
          </a:p>
        </p:txBody>
      </p:sp>
      <p:sp>
        <p:nvSpPr>
          <p:cNvPr id="49" name="Rectangle 48">
            <a:extLst>
              <a:ext uri="{FF2B5EF4-FFF2-40B4-BE49-F238E27FC236}">
                <a16:creationId xmlns:a16="http://schemas.microsoft.com/office/drawing/2014/main" id="{DE0C141C-9CD6-4E52-9F69-8408567A2CC6}"/>
              </a:ext>
            </a:extLst>
          </p:cNvPr>
          <p:cNvSpPr/>
          <p:nvPr/>
        </p:nvSpPr>
        <p:spPr>
          <a:xfrm>
            <a:off x="3332514" y="6001840"/>
            <a:ext cx="1871090" cy="369332"/>
          </a:xfrm>
          <a:prstGeom prst="rect">
            <a:avLst/>
          </a:prstGeom>
        </p:spPr>
        <p:txBody>
          <a:bodyPr wrap="none">
            <a:spAutoFit/>
          </a:bodyPr>
          <a:lstStyle/>
          <a:p>
            <a:r>
              <a:rPr lang="en-US" dirty="0"/>
              <a:t>Innovation Center</a:t>
            </a:r>
          </a:p>
        </p:txBody>
      </p:sp>
    </p:spTree>
    <p:extLst>
      <p:ext uri="{BB962C8B-B14F-4D97-AF65-F5344CB8AC3E}">
        <p14:creationId xmlns:p14="http://schemas.microsoft.com/office/powerpoint/2010/main" val="25423747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A753-F2D2-4B59-9C9C-41C1EAECF594}"/>
              </a:ext>
            </a:extLst>
          </p:cNvPr>
          <p:cNvSpPr>
            <a:spLocks noGrp="1"/>
          </p:cNvSpPr>
          <p:nvPr>
            <p:ph type="title"/>
          </p:nvPr>
        </p:nvSpPr>
        <p:spPr>
          <a:xfrm>
            <a:off x="838200" y="365125"/>
            <a:ext cx="10515600" cy="1325563"/>
          </a:xfrm>
        </p:spPr>
        <p:txBody>
          <a:bodyPr/>
          <a:lstStyle/>
          <a:p>
            <a:r>
              <a:rPr lang="en-US" b="1" dirty="0">
                <a:solidFill>
                  <a:srgbClr val="C00000"/>
                </a:solidFill>
              </a:rPr>
              <a:t>Student Housing</a:t>
            </a:r>
            <a:endParaRPr lang="en-US" dirty="0">
              <a:solidFill>
                <a:srgbClr val="C00000"/>
              </a:solidFill>
            </a:endParaRPr>
          </a:p>
        </p:txBody>
      </p:sp>
      <p:sp>
        <p:nvSpPr>
          <p:cNvPr id="7" name="Rectangle 6">
            <a:extLst>
              <a:ext uri="{FF2B5EF4-FFF2-40B4-BE49-F238E27FC236}">
                <a16:creationId xmlns:a16="http://schemas.microsoft.com/office/drawing/2014/main" id="{98B31127-6901-4BA4-BE7A-28F370777C87}"/>
              </a:ext>
            </a:extLst>
          </p:cNvPr>
          <p:cNvSpPr/>
          <p:nvPr/>
        </p:nvSpPr>
        <p:spPr>
          <a:xfrm>
            <a:off x="3561628" y="2546186"/>
            <a:ext cx="7414437" cy="923330"/>
          </a:xfrm>
          <a:prstGeom prst="rect">
            <a:avLst/>
          </a:prstGeom>
        </p:spPr>
        <p:txBody>
          <a:bodyPr wrap="square">
            <a:spAutoFit/>
          </a:bodyPr>
          <a:lstStyle/>
          <a:p>
            <a:r>
              <a:rPr lang="en-US" dirty="0"/>
              <a:t>All the rooms should be equipped with </a:t>
            </a:r>
            <a:r>
              <a:rPr lang="en-US" b="1" dirty="0"/>
              <a:t>Wi-Fi</a:t>
            </a:r>
            <a:r>
              <a:rPr lang="en-US" dirty="0"/>
              <a:t>, </a:t>
            </a:r>
            <a:r>
              <a:rPr lang="en-US" b="1" dirty="0"/>
              <a:t>smart lights </a:t>
            </a:r>
            <a:r>
              <a:rPr lang="en-US" dirty="0"/>
              <a:t>and </a:t>
            </a:r>
            <a:r>
              <a:rPr lang="en-US" b="1" dirty="0"/>
              <a:t>smart Air-Condition</a:t>
            </a:r>
            <a:r>
              <a:rPr lang="en-US" dirty="0"/>
              <a:t> so it can be controlled through the student app. The student can set </a:t>
            </a:r>
            <a:r>
              <a:rPr lang="en-US" b="1" dirty="0"/>
              <a:t>predefined times </a:t>
            </a:r>
            <a:r>
              <a:rPr lang="en-US" dirty="0"/>
              <a:t>to turn on and off.</a:t>
            </a:r>
          </a:p>
        </p:txBody>
      </p:sp>
      <p:sp>
        <p:nvSpPr>
          <p:cNvPr id="12" name="Rectangle 11">
            <a:extLst>
              <a:ext uri="{FF2B5EF4-FFF2-40B4-BE49-F238E27FC236}">
                <a16:creationId xmlns:a16="http://schemas.microsoft.com/office/drawing/2014/main" id="{6885428E-9B99-40CF-9F9F-879FE331198D}"/>
              </a:ext>
            </a:extLst>
          </p:cNvPr>
          <p:cNvSpPr/>
          <p:nvPr/>
        </p:nvSpPr>
        <p:spPr>
          <a:xfrm>
            <a:off x="1354610" y="4537055"/>
            <a:ext cx="7622171" cy="923330"/>
          </a:xfrm>
          <a:prstGeom prst="rect">
            <a:avLst/>
          </a:prstGeom>
        </p:spPr>
        <p:txBody>
          <a:bodyPr wrap="square">
            <a:spAutoFit/>
          </a:bodyPr>
          <a:lstStyle/>
          <a:p>
            <a:r>
              <a:rPr lang="en-US" dirty="0"/>
              <a:t>Also, a gate with RFID on each door to help determine the room is empty or not for better room service times.</a:t>
            </a:r>
          </a:p>
          <a:p>
            <a:r>
              <a:rPr lang="en-US" dirty="0"/>
              <a:t>The room electricity only works either through the app or the student card</a:t>
            </a:r>
          </a:p>
        </p:txBody>
      </p:sp>
      <p:sp>
        <p:nvSpPr>
          <p:cNvPr id="8" name="Arrow: Pentagon 7">
            <a:extLst>
              <a:ext uri="{FF2B5EF4-FFF2-40B4-BE49-F238E27FC236}">
                <a16:creationId xmlns:a16="http://schemas.microsoft.com/office/drawing/2014/main" id="{6F3951E1-A03C-45B9-AEEC-D7DDA661FCB5}"/>
              </a:ext>
            </a:extLst>
          </p:cNvPr>
          <p:cNvSpPr/>
          <p:nvPr/>
        </p:nvSpPr>
        <p:spPr>
          <a:xfrm flipH="1">
            <a:off x="10260418" y="181542"/>
            <a:ext cx="1931581" cy="435934"/>
          </a:xfrm>
          <a:prstGeom prst="homePlate">
            <a:avLst>
              <a:gd name="adj" fmla="val 6951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rPr>
              <a:t>Student</a:t>
            </a:r>
            <a:endParaRPr lang="en-US" b="1" dirty="0">
              <a:solidFill>
                <a:schemeClr val="tx1"/>
              </a:solidFill>
            </a:endParaRPr>
          </a:p>
        </p:txBody>
      </p:sp>
      <p:pic>
        <p:nvPicPr>
          <p:cNvPr id="5" name="Picture 4">
            <a:extLst>
              <a:ext uri="{FF2B5EF4-FFF2-40B4-BE49-F238E27FC236}">
                <a16:creationId xmlns:a16="http://schemas.microsoft.com/office/drawing/2014/main" id="{D85A01ED-326D-4746-A931-EC595C5C8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1677" y="4325015"/>
            <a:ext cx="1397481" cy="1397481"/>
          </a:xfrm>
          <a:prstGeom prst="rect">
            <a:avLst/>
          </a:prstGeom>
        </p:spPr>
      </p:pic>
      <p:pic>
        <p:nvPicPr>
          <p:cNvPr id="11" name="Picture 10">
            <a:extLst>
              <a:ext uri="{FF2B5EF4-FFF2-40B4-BE49-F238E27FC236}">
                <a16:creationId xmlns:a16="http://schemas.microsoft.com/office/drawing/2014/main" id="{0D58C627-06E4-470A-8344-90C069DD43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935" y="1898190"/>
            <a:ext cx="2026221" cy="2026221"/>
          </a:xfrm>
          <a:prstGeom prst="rect">
            <a:avLst/>
          </a:prstGeom>
        </p:spPr>
      </p:pic>
      <p:sp>
        <p:nvSpPr>
          <p:cNvPr id="9" name="Rectangle 8">
            <a:extLst>
              <a:ext uri="{FF2B5EF4-FFF2-40B4-BE49-F238E27FC236}">
                <a16:creationId xmlns:a16="http://schemas.microsoft.com/office/drawing/2014/main" id="{B2A5302C-794F-47E5-BA19-A352469BE49A}"/>
              </a:ext>
            </a:extLst>
          </p:cNvPr>
          <p:cNvSpPr/>
          <p:nvPr/>
        </p:nvSpPr>
        <p:spPr>
          <a:xfrm>
            <a:off x="0" y="5991468"/>
            <a:ext cx="12192000" cy="87166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6DF9FD6-4706-4290-91D9-5AE38EB765D2}"/>
              </a:ext>
            </a:extLst>
          </p:cNvPr>
          <p:cNvGrpSpPr/>
          <p:nvPr/>
        </p:nvGrpSpPr>
        <p:grpSpPr>
          <a:xfrm>
            <a:off x="602400" y="6074926"/>
            <a:ext cx="698123" cy="698123"/>
            <a:chOff x="602400" y="6074926"/>
            <a:chExt cx="698123" cy="698123"/>
          </a:xfrm>
        </p:grpSpPr>
        <p:sp>
          <p:nvSpPr>
            <p:cNvPr id="13" name="Rectangle: Rounded Corners 12">
              <a:extLst>
                <a:ext uri="{FF2B5EF4-FFF2-40B4-BE49-F238E27FC236}">
                  <a16:creationId xmlns:a16="http://schemas.microsoft.com/office/drawing/2014/main" id="{1E62F214-C23D-4336-AD85-A2A8A634DD3E}"/>
                </a:ext>
              </a:extLst>
            </p:cNvPr>
            <p:cNvSpPr/>
            <p:nvPr/>
          </p:nvSpPr>
          <p:spPr>
            <a:xfrm>
              <a:off x="602400" y="6074926"/>
              <a:ext cx="698123" cy="69812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7C97D5B-3910-4B8F-BF42-D026D5DD4C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705" y="6184231"/>
              <a:ext cx="475429" cy="475429"/>
            </a:xfrm>
            <a:prstGeom prst="rect">
              <a:avLst/>
            </a:prstGeom>
          </p:spPr>
        </p:pic>
      </p:grpSp>
      <p:sp>
        <p:nvSpPr>
          <p:cNvPr id="15" name="Rectangle 14">
            <a:extLst>
              <a:ext uri="{FF2B5EF4-FFF2-40B4-BE49-F238E27FC236}">
                <a16:creationId xmlns:a16="http://schemas.microsoft.com/office/drawing/2014/main" id="{BB7FACEC-02B5-447C-8B69-E8533E1E8E22}"/>
              </a:ext>
            </a:extLst>
          </p:cNvPr>
          <p:cNvSpPr/>
          <p:nvPr/>
        </p:nvSpPr>
        <p:spPr>
          <a:xfrm>
            <a:off x="1354610" y="6162909"/>
            <a:ext cx="1699650" cy="523220"/>
          </a:xfrm>
          <a:prstGeom prst="rect">
            <a:avLst/>
          </a:prstGeom>
        </p:spPr>
        <p:txBody>
          <a:bodyPr wrap="square">
            <a:spAutoFit/>
          </a:bodyPr>
          <a:lstStyle/>
          <a:p>
            <a:r>
              <a:rPr lang="en-GB" sz="1400" b="1" dirty="0">
                <a:solidFill>
                  <a:schemeClr val="bg1"/>
                </a:solidFill>
              </a:rPr>
              <a:t>Reduce the number</a:t>
            </a:r>
            <a:r>
              <a:rPr lang="en-GB" sz="1400" dirty="0">
                <a:solidFill>
                  <a:schemeClr val="bg1"/>
                </a:solidFill>
              </a:rPr>
              <a:t> of Human Resources</a:t>
            </a:r>
          </a:p>
        </p:txBody>
      </p:sp>
      <p:grpSp>
        <p:nvGrpSpPr>
          <p:cNvPr id="16" name="Group 15">
            <a:extLst>
              <a:ext uri="{FF2B5EF4-FFF2-40B4-BE49-F238E27FC236}">
                <a16:creationId xmlns:a16="http://schemas.microsoft.com/office/drawing/2014/main" id="{BFA32B4D-83A1-48CA-8300-B7645E272586}"/>
              </a:ext>
            </a:extLst>
          </p:cNvPr>
          <p:cNvGrpSpPr/>
          <p:nvPr/>
        </p:nvGrpSpPr>
        <p:grpSpPr>
          <a:xfrm>
            <a:off x="6317528" y="6083801"/>
            <a:ext cx="698123" cy="698123"/>
            <a:chOff x="6317528" y="6083801"/>
            <a:chExt cx="698123" cy="698123"/>
          </a:xfrm>
        </p:grpSpPr>
        <p:sp>
          <p:nvSpPr>
            <p:cNvPr id="17" name="Rectangle: Rounded Corners 16">
              <a:extLst>
                <a:ext uri="{FF2B5EF4-FFF2-40B4-BE49-F238E27FC236}">
                  <a16:creationId xmlns:a16="http://schemas.microsoft.com/office/drawing/2014/main" id="{AB56CE60-D0E8-4EE6-B916-9AEEA39D937D}"/>
                </a:ext>
              </a:extLst>
            </p:cNvPr>
            <p:cNvSpPr/>
            <p:nvPr/>
          </p:nvSpPr>
          <p:spPr>
            <a:xfrm>
              <a:off x="6317528" y="6083801"/>
              <a:ext cx="698123" cy="698123"/>
            </a:xfrm>
            <a:prstGeom prst="roundRect">
              <a:avLst/>
            </a:prstGeom>
            <a:solidFill>
              <a:schemeClr val="bg1"/>
            </a:solid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525CF8D-C630-4CAB-A3F5-3726263077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9605" y="6214963"/>
              <a:ext cx="450982" cy="450982"/>
            </a:xfrm>
            <a:prstGeom prst="rect">
              <a:avLst/>
            </a:prstGeom>
          </p:spPr>
        </p:pic>
      </p:grpSp>
      <p:sp>
        <p:nvSpPr>
          <p:cNvPr id="19" name="Rectangle 18">
            <a:extLst>
              <a:ext uri="{FF2B5EF4-FFF2-40B4-BE49-F238E27FC236}">
                <a16:creationId xmlns:a16="http://schemas.microsoft.com/office/drawing/2014/main" id="{FF1BC422-ACBE-4E16-A07F-718AFB4EB9E1}"/>
              </a:ext>
            </a:extLst>
          </p:cNvPr>
          <p:cNvSpPr/>
          <p:nvPr/>
        </p:nvSpPr>
        <p:spPr>
          <a:xfrm>
            <a:off x="7123552" y="6169194"/>
            <a:ext cx="1764891" cy="523220"/>
          </a:xfrm>
          <a:prstGeom prst="rect">
            <a:avLst/>
          </a:prstGeom>
        </p:spPr>
        <p:txBody>
          <a:bodyPr wrap="square">
            <a:spAutoFit/>
          </a:bodyPr>
          <a:lstStyle/>
          <a:p>
            <a:r>
              <a:rPr lang="en-US" sz="1400" b="1" dirty="0">
                <a:solidFill>
                  <a:schemeClr val="bg1"/>
                </a:solidFill>
              </a:rPr>
              <a:t>Facilitating</a:t>
            </a:r>
            <a:r>
              <a:rPr lang="en-US" sz="1400" dirty="0">
                <a:solidFill>
                  <a:schemeClr val="bg1"/>
                </a:solidFill>
              </a:rPr>
              <a:t> the Educational Process</a:t>
            </a:r>
          </a:p>
        </p:txBody>
      </p:sp>
      <p:grpSp>
        <p:nvGrpSpPr>
          <p:cNvPr id="20" name="Group 19">
            <a:extLst>
              <a:ext uri="{FF2B5EF4-FFF2-40B4-BE49-F238E27FC236}">
                <a16:creationId xmlns:a16="http://schemas.microsoft.com/office/drawing/2014/main" id="{A50A288D-3BE3-4C94-9937-F1D91B47B8A9}"/>
              </a:ext>
            </a:extLst>
          </p:cNvPr>
          <p:cNvGrpSpPr/>
          <p:nvPr/>
        </p:nvGrpSpPr>
        <p:grpSpPr>
          <a:xfrm>
            <a:off x="8994636" y="6077515"/>
            <a:ext cx="698123" cy="698123"/>
            <a:chOff x="8994636" y="6077515"/>
            <a:chExt cx="698123" cy="698123"/>
          </a:xfrm>
        </p:grpSpPr>
        <p:sp>
          <p:nvSpPr>
            <p:cNvPr id="21" name="Rectangle: Rounded Corners 20">
              <a:extLst>
                <a:ext uri="{FF2B5EF4-FFF2-40B4-BE49-F238E27FC236}">
                  <a16:creationId xmlns:a16="http://schemas.microsoft.com/office/drawing/2014/main" id="{C3DABD05-5030-45EE-9EE2-471A8CA90BF9}"/>
                </a:ext>
              </a:extLst>
            </p:cNvPr>
            <p:cNvSpPr/>
            <p:nvPr/>
          </p:nvSpPr>
          <p:spPr>
            <a:xfrm>
              <a:off x="8994636" y="6077515"/>
              <a:ext cx="698123" cy="698123"/>
            </a:xfrm>
            <a:prstGeom prst="roundRect">
              <a:avLst/>
            </a:prstGeom>
            <a:solidFill>
              <a:schemeClr val="bg1"/>
            </a:solidFill>
            <a:ln w="28575">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65281C26-0F86-4F2C-8F6C-BF458EDFDE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82646" y="6174001"/>
              <a:ext cx="513938" cy="513938"/>
            </a:xfrm>
            <a:prstGeom prst="rect">
              <a:avLst/>
            </a:prstGeom>
          </p:spPr>
        </p:pic>
      </p:grpSp>
      <p:sp>
        <p:nvSpPr>
          <p:cNvPr id="23" name="Rectangle 22">
            <a:extLst>
              <a:ext uri="{FF2B5EF4-FFF2-40B4-BE49-F238E27FC236}">
                <a16:creationId xmlns:a16="http://schemas.microsoft.com/office/drawing/2014/main" id="{6727E54A-E5C4-4D2B-84CB-B81A3738613E}"/>
              </a:ext>
            </a:extLst>
          </p:cNvPr>
          <p:cNvSpPr/>
          <p:nvPr/>
        </p:nvSpPr>
        <p:spPr>
          <a:xfrm>
            <a:off x="9798952" y="6268056"/>
            <a:ext cx="1498487" cy="307777"/>
          </a:xfrm>
          <a:prstGeom prst="rect">
            <a:avLst/>
          </a:prstGeom>
        </p:spPr>
        <p:txBody>
          <a:bodyPr wrap="none">
            <a:spAutoFit/>
          </a:bodyPr>
          <a:lstStyle/>
          <a:p>
            <a:r>
              <a:rPr lang="en-US" sz="1400" dirty="0">
                <a:solidFill>
                  <a:schemeClr val="bg1"/>
                </a:solidFill>
              </a:rPr>
              <a:t>Innovation Center</a:t>
            </a:r>
          </a:p>
        </p:txBody>
      </p:sp>
      <p:grpSp>
        <p:nvGrpSpPr>
          <p:cNvPr id="24" name="Group 23">
            <a:extLst>
              <a:ext uri="{FF2B5EF4-FFF2-40B4-BE49-F238E27FC236}">
                <a16:creationId xmlns:a16="http://schemas.microsoft.com/office/drawing/2014/main" id="{03A68CE5-39DE-419F-9B29-DE7C3985BB4C}"/>
              </a:ext>
            </a:extLst>
          </p:cNvPr>
          <p:cNvGrpSpPr/>
          <p:nvPr/>
        </p:nvGrpSpPr>
        <p:grpSpPr>
          <a:xfrm>
            <a:off x="3626923" y="6080290"/>
            <a:ext cx="698123" cy="698123"/>
            <a:chOff x="3626923" y="6080290"/>
            <a:chExt cx="698123" cy="698123"/>
          </a:xfrm>
        </p:grpSpPr>
        <p:sp>
          <p:nvSpPr>
            <p:cNvPr id="25" name="Rectangle: Rounded Corners 24">
              <a:extLst>
                <a:ext uri="{FF2B5EF4-FFF2-40B4-BE49-F238E27FC236}">
                  <a16:creationId xmlns:a16="http://schemas.microsoft.com/office/drawing/2014/main" id="{63D8AD7A-E6B0-464B-B204-476C0052CF22}"/>
                </a:ext>
              </a:extLst>
            </p:cNvPr>
            <p:cNvSpPr/>
            <p:nvPr/>
          </p:nvSpPr>
          <p:spPr>
            <a:xfrm>
              <a:off x="3626923" y="6080290"/>
              <a:ext cx="698123" cy="698123"/>
            </a:xfrm>
            <a:prstGeom prst="roundRect">
              <a:avLst/>
            </a:prstGeom>
            <a:solidFill>
              <a:schemeClr val="bg1"/>
            </a:solidFill>
            <a:ln w="28575">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AF7D37EC-ABBE-4D97-B7DF-FAD394DE1D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4465" y="6174001"/>
              <a:ext cx="498636" cy="498636"/>
            </a:xfrm>
            <a:prstGeom prst="rect">
              <a:avLst/>
            </a:prstGeom>
          </p:spPr>
        </p:pic>
      </p:grpSp>
      <p:sp>
        <p:nvSpPr>
          <p:cNvPr id="27" name="Rectangle 26">
            <a:extLst>
              <a:ext uri="{FF2B5EF4-FFF2-40B4-BE49-F238E27FC236}">
                <a16:creationId xmlns:a16="http://schemas.microsoft.com/office/drawing/2014/main" id="{78A2F0FC-55B5-4364-9847-767245005478}"/>
              </a:ext>
            </a:extLst>
          </p:cNvPr>
          <p:cNvSpPr/>
          <p:nvPr/>
        </p:nvSpPr>
        <p:spPr>
          <a:xfrm>
            <a:off x="4432588" y="6279148"/>
            <a:ext cx="1023292" cy="307777"/>
          </a:xfrm>
          <a:prstGeom prst="rect">
            <a:avLst/>
          </a:prstGeom>
        </p:spPr>
        <p:txBody>
          <a:bodyPr wrap="none">
            <a:spAutoFit/>
          </a:bodyPr>
          <a:lstStyle/>
          <a:p>
            <a:r>
              <a:rPr lang="en-US" sz="1400" dirty="0">
                <a:solidFill>
                  <a:schemeClr val="bg1"/>
                </a:solidFill>
              </a:rPr>
              <a:t>ERP System</a:t>
            </a:r>
          </a:p>
        </p:txBody>
      </p:sp>
    </p:spTree>
    <p:extLst>
      <p:ext uri="{BB962C8B-B14F-4D97-AF65-F5344CB8AC3E}">
        <p14:creationId xmlns:p14="http://schemas.microsoft.com/office/powerpoint/2010/main" val="144657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strVal val="#ppt_x"/>
                                          </p:val>
                                        </p:tav>
                                        <p:tav tm="100000">
                                          <p:val>
                                            <p:strVal val="#ppt_x"/>
                                          </p:val>
                                        </p:tav>
                                      </p:tavLst>
                                    </p:anim>
                                    <p:anim calcmode="lin" valueType="num">
                                      <p:cBhvr>
                                        <p:cTn id="20" dur="500" fill="hold"/>
                                        <p:tgtEl>
                                          <p:spTgt spid="12"/>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A753-F2D2-4B59-9C9C-41C1EAECF594}"/>
              </a:ext>
            </a:extLst>
          </p:cNvPr>
          <p:cNvSpPr>
            <a:spLocks noGrp="1"/>
          </p:cNvSpPr>
          <p:nvPr>
            <p:ph type="title"/>
          </p:nvPr>
        </p:nvSpPr>
        <p:spPr>
          <a:xfrm>
            <a:off x="838200" y="365125"/>
            <a:ext cx="10515600" cy="1325563"/>
          </a:xfrm>
        </p:spPr>
        <p:txBody>
          <a:bodyPr/>
          <a:lstStyle/>
          <a:p>
            <a:r>
              <a:rPr lang="en-US" b="1" dirty="0">
                <a:solidFill>
                  <a:srgbClr val="C00000"/>
                </a:solidFill>
              </a:rPr>
              <a:t>Smart Wallet</a:t>
            </a:r>
            <a:endParaRPr lang="en-US" dirty="0">
              <a:solidFill>
                <a:srgbClr val="C00000"/>
              </a:solidFill>
            </a:endParaRPr>
          </a:p>
        </p:txBody>
      </p:sp>
      <p:sp>
        <p:nvSpPr>
          <p:cNvPr id="7" name="Rectangle 6">
            <a:extLst>
              <a:ext uri="{FF2B5EF4-FFF2-40B4-BE49-F238E27FC236}">
                <a16:creationId xmlns:a16="http://schemas.microsoft.com/office/drawing/2014/main" id="{98B31127-6901-4BA4-BE7A-28F370777C87}"/>
              </a:ext>
            </a:extLst>
          </p:cNvPr>
          <p:cNvSpPr/>
          <p:nvPr/>
        </p:nvSpPr>
        <p:spPr>
          <a:xfrm>
            <a:off x="4793256" y="2090710"/>
            <a:ext cx="5999018" cy="1200329"/>
          </a:xfrm>
          <a:prstGeom prst="rect">
            <a:avLst/>
          </a:prstGeom>
        </p:spPr>
        <p:txBody>
          <a:bodyPr wrap="square">
            <a:spAutoFit/>
          </a:bodyPr>
          <a:lstStyle/>
          <a:p>
            <a:r>
              <a:rPr lang="en-US" dirty="0"/>
              <a:t>It is a wallet in which the student can be </a:t>
            </a:r>
            <a:r>
              <a:rPr lang="en-US" b="1" dirty="0"/>
              <a:t>pre-charged </a:t>
            </a:r>
            <a:r>
              <a:rPr lang="en-US" dirty="0"/>
              <a:t>through various methods then can be used to </a:t>
            </a:r>
            <a:r>
              <a:rPr lang="en-US" b="1" dirty="0"/>
              <a:t>pay for the services </a:t>
            </a:r>
            <a:r>
              <a:rPr lang="en-US" dirty="0"/>
              <a:t>throughout the campus either by his Id or </a:t>
            </a:r>
            <a:r>
              <a:rPr lang="en-US" b="1" dirty="0"/>
              <a:t>online transaction </a:t>
            </a:r>
            <a:r>
              <a:rPr lang="en-US" dirty="0"/>
              <a:t>via the app.</a:t>
            </a:r>
            <a:endParaRPr lang="en-US" b="1" dirty="0"/>
          </a:p>
        </p:txBody>
      </p:sp>
      <p:sp>
        <p:nvSpPr>
          <p:cNvPr id="13" name="Arrow: Pentagon 12">
            <a:extLst>
              <a:ext uri="{FF2B5EF4-FFF2-40B4-BE49-F238E27FC236}">
                <a16:creationId xmlns:a16="http://schemas.microsoft.com/office/drawing/2014/main" id="{E1E0C282-1E2C-40A9-8B14-83E0F6A7977C}"/>
              </a:ext>
            </a:extLst>
          </p:cNvPr>
          <p:cNvSpPr/>
          <p:nvPr/>
        </p:nvSpPr>
        <p:spPr>
          <a:xfrm flipH="1">
            <a:off x="10260418" y="181542"/>
            <a:ext cx="1931581" cy="435934"/>
          </a:xfrm>
          <a:prstGeom prst="homePlate">
            <a:avLst>
              <a:gd name="adj" fmla="val 6951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rPr>
              <a:t>Student</a:t>
            </a:r>
            <a:endParaRPr lang="en-US" b="1" dirty="0">
              <a:solidFill>
                <a:schemeClr val="tx1"/>
              </a:solidFill>
            </a:endParaRPr>
          </a:p>
        </p:txBody>
      </p:sp>
      <p:pic>
        <p:nvPicPr>
          <p:cNvPr id="14" name="Picture 13">
            <a:extLst>
              <a:ext uri="{FF2B5EF4-FFF2-40B4-BE49-F238E27FC236}">
                <a16:creationId xmlns:a16="http://schemas.microsoft.com/office/drawing/2014/main" id="{A0CDF643-0142-4A82-B2DB-A9F19D8B5D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073" y="1316937"/>
            <a:ext cx="2573454" cy="2573454"/>
          </a:xfrm>
          <a:prstGeom prst="rect">
            <a:avLst/>
          </a:prstGeom>
        </p:spPr>
      </p:pic>
      <p:pic>
        <p:nvPicPr>
          <p:cNvPr id="5" name="Picture 4">
            <a:extLst>
              <a:ext uri="{FF2B5EF4-FFF2-40B4-BE49-F238E27FC236}">
                <a16:creationId xmlns:a16="http://schemas.microsoft.com/office/drawing/2014/main" id="{F250ED77-6C9F-44C2-B423-F85E3EF4F3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1014" y="4043574"/>
            <a:ext cx="1211944" cy="1211944"/>
          </a:xfrm>
          <a:prstGeom prst="rect">
            <a:avLst/>
          </a:prstGeom>
        </p:spPr>
      </p:pic>
      <p:pic>
        <p:nvPicPr>
          <p:cNvPr id="8" name="Picture 7">
            <a:extLst>
              <a:ext uri="{FF2B5EF4-FFF2-40B4-BE49-F238E27FC236}">
                <a16:creationId xmlns:a16="http://schemas.microsoft.com/office/drawing/2014/main" id="{55E60D05-7312-45E9-8F48-0C69653226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8442" y="4043574"/>
            <a:ext cx="1211944" cy="1211944"/>
          </a:xfrm>
          <a:prstGeom prst="rect">
            <a:avLst/>
          </a:prstGeom>
        </p:spPr>
      </p:pic>
      <p:pic>
        <p:nvPicPr>
          <p:cNvPr id="17" name="Picture 16">
            <a:extLst>
              <a:ext uri="{FF2B5EF4-FFF2-40B4-BE49-F238E27FC236}">
                <a16:creationId xmlns:a16="http://schemas.microsoft.com/office/drawing/2014/main" id="{5AA16A86-9DC7-4FA3-91F2-51E70F4C04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4727" y="4043573"/>
            <a:ext cx="1211945" cy="1211945"/>
          </a:xfrm>
          <a:prstGeom prst="rect">
            <a:avLst/>
          </a:prstGeom>
        </p:spPr>
      </p:pic>
      <p:sp>
        <p:nvSpPr>
          <p:cNvPr id="18" name="TextBox 17">
            <a:extLst>
              <a:ext uri="{FF2B5EF4-FFF2-40B4-BE49-F238E27FC236}">
                <a16:creationId xmlns:a16="http://schemas.microsoft.com/office/drawing/2014/main" id="{BD623385-64AE-463F-B861-56A152D0C078}"/>
              </a:ext>
            </a:extLst>
          </p:cNvPr>
          <p:cNvSpPr txBox="1"/>
          <p:nvPr/>
        </p:nvSpPr>
        <p:spPr>
          <a:xfrm>
            <a:off x="2259409" y="5255518"/>
            <a:ext cx="1010009" cy="369332"/>
          </a:xfrm>
          <a:prstGeom prst="rect">
            <a:avLst/>
          </a:prstGeom>
          <a:noFill/>
        </p:spPr>
        <p:txBody>
          <a:bodyPr wrap="square" rtlCol="0">
            <a:spAutoFit/>
          </a:bodyPr>
          <a:lstStyle/>
          <a:p>
            <a:pPr algn="ctr"/>
            <a:r>
              <a:rPr lang="en-GB" b="1" dirty="0">
                <a:solidFill>
                  <a:schemeClr val="bg1">
                    <a:lumMod val="65000"/>
                  </a:schemeClr>
                </a:solidFill>
                <a:latin typeface="+mj-lt"/>
              </a:rPr>
              <a:t>Gym</a:t>
            </a:r>
            <a:endParaRPr lang="en-US" b="1" dirty="0">
              <a:solidFill>
                <a:schemeClr val="bg1">
                  <a:lumMod val="65000"/>
                </a:schemeClr>
              </a:solidFill>
              <a:latin typeface="+mj-lt"/>
            </a:endParaRPr>
          </a:p>
        </p:txBody>
      </p:sp>
      <p:sp>
        <p:nvSpPr>
          <p:cNvPr id="20" name="TextBox 19">
            <a:extLst>
              <a:ext uri="{FF2B5EF4-FFF2-40B4-BE49-F238E27FC236}">
                <a16:creationId xmlns:a16="http://schemas.microsoft.com/office/drawing/2014/main" id="{754EBBE5-2C07-4982-9DFD-3D7125F83231}"/>
              </a:ext>
            </a:extLst>
          </p:cNvPr>
          <p:cNvSpPr txBox="1"/>
          <p:nvPr/>
        </p:nvSpPr>
        <p:spPr>
          <a:xfrm>
            <a:off x="5243587" y="5255518"/>
            <a:ext cx="1694224" cy="369332"/>
          </a:xfrm>
          <a:prstGeom prst="rect">
            <a:avLst/>
          </a:prstGeom>
          <a:noFill/>
        </p:spPr>
        <p:txBody>
          <a:bodyPr wrap="square" rtlCol="0">
            <a:spAutoFit/>
          </a:bodyPr>
          <a:lstStyle/>
          <a:p>
            <a:pPr algn="ctr"/>
            <a:r>
              <a:rPr lang="en-GB" b="1" dirty="0">
                <a:solidFill>
                  <a:schemeClr val="bg1">
                    <a:lumMod val="65000"/>
                  </a:schemeClr>
                </a:solidFill>
                <a:latin typeface="+mj-lt"/>
              </a:rPr>
              <a:t>Cafeteria</a:t>
            </a:r>
            <a:endParaRPr lang="en-US" b="1" dirty="0">
              <a:solidFill>
                <a:schemeClr val="bg1">
                  <a:lumMod val="65000"/>
                </a:schemeClr>
              </a:solidFill>
              <a:latin typeface="+mj-lt"/>
            </a:endParaRPr>
          </a:p>
        </p:txBody>
      </p:sp>
      <p:sp>
        <p:nvSpPr>
          <p:cNvPr id="22" name="TextBox 21">
            <a:extLst>
              <a:ext uri="{FF2B5EF4-FFF2-40B4-BE49-F238E27FC236}">
                <a16:creationId xmlns:a16="http://schemas.microsoft.com/office/drawing/2014/main" id="{9C95A61B-C770-480C-AD6F-A7F1FEB3EB53}"/>
              </a:ext>
            </a:extLst>
          </p:cNvPr>
          <p:cNvSpPr txBox="1"/>
          <p:nvPr/>
        </p:nvSpPr>
        <p:spPr>
          <a:xfrm>
            <a:off x="8450125" y="5255518"/>
            <a:ext cx="1933722" cy="369332"/>
          </a:xfrm>
          <a:prstGeom prst="rect">
            <a:avLst/>
          </a:prstGeom>
          <a:noFill/>
        </p:spPr>
        <p:txBody>
          <a:bodyPr wrap="square" rtlCol="0">
            <a:spAutoFit/>
          </a:bodyPr>
          <a:lstStyle/>
          <a:p>
            <a:pPr algn="ctr"/>
            <a:r>
              <a:rPr lang="en-GB" b="1" dirty="0">
                <a:solidFill>
                  <a:schemeClr val="bg1">
                    <a:lumMod val="65000"/>
                  </a:schemeClr>
                </a:solidFill>
                <a:latin typeface="+mj-lt"/>
              </a:rPr>
              <a:t>Online bookshop</a:t>
            </a:r>
            <a:endParaRPr lang="en-US" b="1" dirty="0">
              <a:solidFill>
                <a:schemeClr val="bg1">
                  <a:lumMod val="65000"/>
                </a:schemeClr>
              </a:solidFill>
              <a:latin typeface="+mj-lt"/>
            </a:endParaRPr>
          </a:p>
        </p:txBody>
      </p:sp>
      <p:sp>
        <p:nvSpPr>
          <p:cNvPr id="35" name="Rectangle 34">
            <a:extLst>
              <a:ext uri="{FF2B5EF4-FFF2-40B4-BE49-F238E27FC236}">
                <a16:creationId xmlns:a16="http://schemas.microsoft.com/office/drawing/2014/main" id="{82A15923-35CD-4084-888F-130462074949}"/>
              </a:ext>
            </a:extLst>
          </p:cNvPr>
          <p:cNvSpPr/>
          <p:nvPr/>
        </p:nvSpPr>
        <p:spPr>
          <a:xfrm>
            <a:off x="0" y="5991468"/>
            <a:ext cx="12192000" cy="87166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F279FFA6-CD46-4952-8191-8A81BC807C35}"/>
              </a:ext>
            </a:extLst>
          </p:cNvPr>
          <p:cNvGrpSpPr/>
          <p:nvPr/>
        </p:nvGrpSpPr>
        <p:grpSpPr>
          <a:xfrm>
            <a:off x="602400" y="6074926"/>
            <a:ext cx="698123" cy="698123"/>
            <a:chOff x="602400" y="6074926"/>
            <a:chExt cx="698123" cy="698123"/>
          </a:xfrm>
        </p:grpSpPr>
        <p:sp>
          <p:nvSpPr>
            <p:cNvPr id="37" name="Rectangle: Rounded Corners 36">
              <a:extLst>
                <a:ext uri="{FF2B5EF4-FFF2-40B4-BE49-F238E27FC236}">
                  <a16:creationId xmlns:a16="http://schemas.microsoft.com/office/drawing/2014/main" id="{42D4C0D2-E67C-4469-A27D-D9A56447FA0B}"/>
                </a:ext>
              </a:extLst>
            </p:cNvPr>
            <p:cNvSpPr/>
            <p:nvPr/>
          </p:nvSpPr>
          <p:spPr>
            <a:xfrm>
              <a:off x="602400" y="6074926"/>
              <a:ext cx="698123" cy="69812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BDD6CF98-A5CD-4C4B-8C70-CB4D2BAED0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705" y="6184231"/>
              <a:ext cx="475429" cy="475429"/>
            </a:xfrm>
            <a:prstGeom prst="rect">
              <a:avLst/>
            </a:prstGeom>
          </p:spPr>
        </p:pic>
      </p:grpSp>
      <p:sp>
        <p:nvSpPr>
          <p:cNvPr id="39" name="Rectangle 38">
            <a:extLst>
              <a:ext uri="{FF2B5EF4-FFF2-40B4-BE49-F238E27FC236}">
                <a16:creationId xmlns:a16="http://schemas.microsoft.com/office/drawing/2014/main" id="{EED637F4-77F0-42B5-B9C6-421508FBFAB8}"/>
              </a:ext>
            </a:extLst>
          </p:cNvPr>
          <p:cNvSpPr/>
          <p:nvPr/>
        </p:nvSpPr>
        <p:spPr>
          <a:xfrm>
            <a:off x="1354610" y="6162909"/>
            <a:ext cx="1699650" cy="523220"/>
          </a:xfrm>
          <a:prstGeom prst="rect">
            <a:avLst/>
          </a:prstGeom>
        </p:spPr>
        <p:txBody>
          <a:bodyPr wrap="square">
            <a:spAutoFit/>
          </a:bodyPr>
          <a:lstStyle/>
          <a:p>
            <a:r>
              <a:rPr lang="en-GB" sz="1400" b="1" dirty="0">
                <a:solidFill>
                  <a:schemeClr val="bg1"/>
                </a:solidFill>
              </a:rPr>
              <a:t>Reduce the number</a:t>
            </a:r>
            <a:r>
              <a:rPr lang="en-GB" sz="1400" dirty="0">
                <a:solidFill>
                  <a:schemeClr val="bg1"/>
                </a:solidFill>
              </a:rPr>
              <a:t> of Human Resources</a:t>
            </a:r>
          </a:p>
        </p:txBody>
      </p:sp>
      <p:grpSp>
        <p:nvGrpSpPr>
          <p:cNvPr id="40" name="Group 39">
            <a:extLst>
              <a:ext uri="{FF2B5EF4-FFF2-40B4-BE49-F238E27FC236}">
                <a16:creationId xmlns:a16="http://schemas.microsoft.com/office/drawing/2014/main" id="{21D03492-5526-4E3E-865C-DD5CDF25CA63}"/>
              </a:ext>
            </a:extLst>
          </p:cNvPr>
          <p:cNvGrpSpPr/>
          <p:nvPr/>
        </p:nvGrpSpPr>
        <p:grpSpPr>
          <a:xfrm>
            <a:off x="6317528" y="6083801"/>
            <a:ext cx="698123" cy="698123"/>
            <a:chOff x="6317528" y="6083801"/>
            <a:chExt cx="698123" cy="698123"/>
          </a:xfrm>
        </p:grpSpPr>
        <p:sp>
          <p:nvSpPr>
            <p:cNvPr id="41" name="Rectangle: Rounded Corners 40">
              <a:extLst>
                <a:ext uri="{FF2B5EF4-FFF2-40B4-BE49-F238E27FC236}">
                  <a16:creationId xmlns:a16="http://schemas.microsoft.com/office/drawing/2014/main" id="{F5DDB76A-0F2B-41E8-A151-CDD34B0A01B3}"/>
                </a:ext>
              </a:extLst>
            </p:cNvPr>
            <p:cNvSpPr/>
            <p:nvPr/>
          </p:nvSpPr>
          <p:spPr>
            <a:xfrm>
              <a:off x="6317528" y="6083801"/>
              <a:ext cx="698123" cy="698123"/>
            </a:xfrm>
            <a:prstGeom prst="roundRect">
              <a:avLst/>
            </a:prstGeom>
            <a:solidFill>
              <a:schemeClr val="bg1"/>
            </a:solid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F08C2494-CDD6-4D70-BAA0-CF30582D5D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49605" y="6214963"/>
              <a:ext cx="450982" cy="450982"/>
            </a:xfrm>
            <a:prstGeom prst="rect">
              <a:avLst/>
            </a:prstGeom>
          </p:spPr>
        </p:pic>
      </p:grpSp>
      <p:sp>
        <p:nvSpPr>
          <p:cNvPr id="43" name="Rectangle 42">
            <a:extLst>
              <a:ext uri="{FF2B5EF4-FFF2-40B4-BE49-F238E27FC236}">
                <a16:creationId xmlns:a16="http://schemas.microsoft.com/office/drawing/2014/main" id="{553185CE-80F1-49CE-A4AC-86135BBD6F50}"/>
              </a:ext>
            </a:extLst>
          </p:cNvPr>
          <p:cNvSpPr/>
          <p:nvPr/>
        </p:nvSpPr>
        <p:spPr>
          <a:xfrm>
            <a:off x="7123552" y="6169194"/>
            <a:ext cx="1764891" cy="523220"/>
          </a:xfrm>
          <a:prstGeom prst="rect">
            <a:avLst/>
          </a:prstGeom>
        </p:spPr>
        <p:txBody>
          <a:bodyPr wrap="square">
            <a:spAutoFit/>
          </a:bodyPr>
          <a:lstStyle/>
          <a:p>
            <a:r>
              <a:rPr lang="en-US" sz="1400" b="1" dirty="0">
                <a:solidFill>
                  <a:schemeClr val="bg1"/>
                </a:solidFill>
              </a:rPr>
              <a:t>Facilitating</a:t>
            </a:r>
            <a:r>
              <a:rPr lang="en-US" sz="1400" dirty="0">
                <a:solidFill>
                  <a:schemeClr val="bg1"/>
                </a:solidFill>
              </a:rPr>
              <a:t> the Educational Process</a:t>
            </a:r>
          </a:p>
        </p:txBody>
      </p:sp>
      <p:grpSp>
        <p:nvGrpSpPr>
          <p:cNvPr id="44" name="Group 43">
            <a:extLst>
              <a:ext uri="{FF2B5EF4-FFF2-40B4-BE49-F238E27FC236}">
                <a16:creationId xmlns:a16="http://schemas.microsoft.com/office/drawing/2014/main" id="{F2EE8D4A-AC96-4504-A516-E4C159F7E875}"/>
              </a:ext>
            </a:extLst>
          </p:cNvPr>
          <p:cNvGrpSpPr/>
          <p:nvPr/>
        </p:nvGrpSpPr>
        <p:grpSpPr>
          <a:xfrm>
            <a:off x="8994636" y="6077515"/>
            <a:ext cx="698123" cy="698123"/>
            <a:chOff x="8994636" y="6077515"/>
            <a:chExt cx="698123" cy="698123"/>
          </a:xfrm>
        </p:grpSpPr>
        <p:sp>
          <p:nvSpPr>
            <p:cNvPr id="45" name="Rectangle: Rounded Corners 44">
              <a:extLst>
                <a:ext uri="{FF2B5EF4-FFF2-40B4-BE49-F238E27FC236}">
                  <a16:creationId xmlns:a16="http://schemas.microsoft.com/office/drawing/2014/main" id="{9E3F0E45-E4DC-45E5-8F55-FE1C77603553}"/>
                </a:ext>
              </a:extLst>
            </p:cNvPr>
            <p:cNvSpPr/>
            <p:nvPr/>
          </p:nvSpPr>
          <p:spPr>
            <a:xfrm>
              <a:off x="8994636" y="6077515"/>
              <a:ext cx="698123" cy="698123"/>
            </a:xfrm>
            <a:prstGeom prst="roundRect">
              <a:avLst/>
            </a:prstGeom>
            <a:solidFill>
              <a:schemeClr val="bg1"/>
            </a:solidFill>
            <a:ln w="28575">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85FAA557-C0AF-4204-BF80-BD8A357F1BA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82646" y="6174001"/>
              <a:ext cx="513938" cy="513938"/>
            </a:xfrm>
            <a:prstGeom prst="rect">
              <a:avLst/>
            </a:prstGeom>
          </p:spPr>
        </p:pic>
      </p:grpSp>
      <p:sp>
        <p:nvSpPr>
          <p:cNvPr id="47" name="Rectangle 46">
            <a:extLst>
              <a:ext uri="{FF2B5EF4-FFF2-40B4-BE49-F238E27FC236}">
                <a16:creationId xmlns:a16="http://schemas.microsoft.com/office/drawing/2014/main" id="{225C9E9A-1509-4C0F-A320-032D6BCCE785}"/>
              </a:ext>
            </a:extLst>
          </p:cNvPr>
          <p:cNvSpPr/>
          <p:nvPr/>
        </p:nvSpPr>
        <p:spPr>
          <a:xfrm>
            <a:off x="9798952" y="6268056"/>
            <a:ext cx="1498487" cy="307777"/>
          </a:xfrm>
          <a:prstGeom prst="rect">
            <a:avLst/>
          </a:prstGeom>
        </p:spPr>
        <p:txBody>
          <a:bodyPr wrap="none">
            <a:spAutoFit/>
          </a:bodyPr>
          <a:lstStyle/>
          <a:p>
            <a:r>
              <a:rPr lang="en-US" sz="1400" dirty="0">
                <a:solidFill>
                  <a:schemeClr val="bg1"/>
                </a:solidFill>
              </a:rPr>
              <a:t>Innovation Center</a:t>
            </a:r>
          </a:p>
        </p:txBody>
      </p:sp>
      <p:grpSp>
        <p:nvGrpSpPr>
          <p:cNvPr id="48" name="Group 47">
            <a:extLst>
              <a:ext uri="{FF2B5EF4-FFF2-40B4-BE49-F238E27FC236}">
                <a16:creationId xmlns:a16="http://schemas.microsoft.com/office/drawing/2014/main" id="{374BE038-02AA-4342-A152-0538F5C791DF}"/>
              </a:ext>
            </a:extLst>
          </p:cNvPr>
          <p:cNvGrpSpPr/>
          <p:nvPr/>
        </p:nvGrpSpPr>
        <p:grpSpPr>
          <a:xfrm>
            <a:off x="3626923" y="6080290"/>
            <a:ext cx="698123" cy="698123"/>
            <a:chOff x="3626923" y="6080290"/>
            <a:chExt cx="698123" cy="698123"/>
          </a:xfrm>
        </p:grpSpPr>
        <p:sp>
          <p:nvSpPr>
            <p:cNvPr id="49" name="Rectangle: Rounded Corners 48">
              <a:extLst>
                <a:ext uri="{FF2B5EF4-FFF2-40B4-BE49-F238E27FC236}">
                  <a16:creationId xmlns:a16="http://schemas.microsoft.com/office/drawing/2014/main" id="{BD8BB29A-94D2-478A-BF9E-05136176D06C}"/>
                </a:ext>
              </a:extLst>
            </p:cNvPr>
            <p:cNvSpPr/>
            <p:nvPr/>
          </p:nvSpPr>
          <p:spPr>
            <a:xfrm>
              <a:off x="3626923" y="6080290"/>
              <a:ext cx="698123" cy="698123"/>
            </a:xfrm>
            <a:prstGeom prst="roundRect">
              <a:avLst/>
            </a:prstGeom>
            <a:solidFill>
              <a:schemeClr val="bg1"/>
            </a:solidFill>
            <a:ln w="28575">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63182CA0-2FD5-4853-9B01-DBCCCB6BBDE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34465" y="6174001"/>
              <a:ext cx="498636" cy="498636"/>
            </a:xfrm>
            <a:prstGeom prst="rect">
              <a:avLst/>
            </a:prstGeom>
          </p:spPr>
        </p:pic>
      </p:grpSp>
      <p:sp>
        <p:nvSpPr>
          <p:cNvPr id="51" name="Rectangle 50">
            <a:extLst>
              <a:ext uri="{FF2B5EF4-FFF2-40B4-BE49-F238E27FC236}">
                <a16:creationId xmlns:a16="http://schemas.microsoft.com/office/drawing/2014/main" id="{9D92F13E-EE12-4EBD-9D73-62239D5C5648}"/>
              </a:ext>
            </a:extLst>
          </p:cNvPr>
          <p:cNvSpPr/>
          <p:nvPr/>
        </p:nvSpPr>
        <p:spPr>
          <a:xfrm>
            <a:off x="4432588" y="6279148"/>
            <a:ext cx="1023292" cy="307777"/>
          </a:xfrm>
          <a:prstGeom prst="rect">
            <a:avLst/>
          </a:prstGeom>
        </p:spPr>
        <p:txBody>
          <a:bodyPr wrap="none">
            <a:spAutoFit/>
          </a:bodyPr>
          <a:lstStyle/>
          <a:p>
            <a:r>
              <a:rPr lang="en-US" sz="1400" dirty="0">
                <a:solidFill>
                  <a:schemeClr val="bg1"/>
                </a:solidFill>
              </a:rPr>
              <a:t>ERP System</a:t>
            </a:r>
          </a:p>
        </p:txBody>
      </p:sp>
    </p:spTree>
    <p:extLst>
      <p:ext uri="{BB962C8B-B14F-4D97-AF65-F5344CB8AC3E}">
        <p14:creationId xmlns:p14="http://schemas.microsoft.com/office/powerpoint/2010/main" val="56986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20"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A753-F2D2-4B59-9C9C-41C1EAECF594}"/>
              </a:ext>
            </a:extLst>
          </p:cNvPr>
          <p:cNvSpPr>
            <a:spLocks noGrp="1"/>
          </p:cNvSpPr>
          <p:nvPr>
            <p:ph type="title"/>
          </p:nvPr>
        </p:nvSpPr>
        <p:spPr>
          <a:xfrm>
            <a:off x="838200" y="365125"/>
            <a:ext cx="10515600" cy="1325563"/>
          </a:xfrm>
        </p:spPr>
        <p:txBody>
          <a:bodyPr/>
          <a:lstStyle/>
          <a:p>
            <a:r>
              <a:rPr lang="en-US" b="1" dirty="0">
                <a:solidFill>
                  <a:srgbClr val="C00000"/>
                </a:solidFill>
              </a:rPr>
              <a:t>Auto Parking</a:t>
            </a:r>
            <a:endParaRPr lang="en-US" dirty="0">
              <a:solidFill>
                <a:srgbClr val="C00000"/>
              </a:solidFill>
            </a:endParaRPr>
          </a:p>
        </p:txBody>
      </p:sp>
      <p:sp>
        <p:nvSpPr>
          <p:cNvPr id="7" name="Rectangle 6">
            <a:extLst>
              <a:ext uri="{FF2B5EF4-FFF2-40B4-BE49-F238E27FC236}">
                <a16:creationId xmlns:a16="http://schemas.microsoft.com/office/drawing/2014/main" id="{98B31127-6901-4BA4-BE7A-28F370777C87}"/>
              </a:ext>
            </a:extLst>
          </p:cNvPr>
          <p:cNvSpPr/>
          <p:nvPr/>
        </p:nvSpPr>
        <p:spPr>
          <a:xfrm>
            <a:off x="1351129" y="4545380"/>
            <a:ext cx="2706521" cy="1200329"/>
          </a:xfrm>
          <a:prstGeom prst="rect">
            <a:avLst/>
          </a:prstGeom>
        </p:spPr>
        <p:txBody>
          <a:bodyPr wrap="square">
            <a:spAutoFit/>
          </a:bodyPr>
          <a:lstStyle/>
          <a:p>
            <a:pPr algn="ctr"/>
            <a:r>
              <a:rPr lang="en-US" dirty="0"/>
              <a:t>Once the car enters the campus it is shown the </a:t>
            </a:r>
            <a:r>
              <a:rPr lang="en-US" b="1" dirty="0"/>
              <a:t>best parking spot</a:t>
            </a:r>
            <a:r>
              <a:rPr lang="en-US" dirty="0"/>
              <a:t> near the student next lecture</a:t>
            </a:r>
            <a:endParaRPr lang="en-US" b="1" dirty="0"/>
          </a:p>
        </p:txBody>
      </p:sp>
      <p:sp>
        <p:nvSpPr>
          <p:cNvPr id="12" name="Rectangle 11">
            <a:extLst>
              <a:ext uri="{FF2B5EF4-FFF2-40B4-BE49-F238E27FC236}">
                <a16:creationId xmlns:a16="http://schemas.microsoft.com/office/drawing/2014/main" id="{6885428E-9B99-40CF-9F9F-879FE331198D}"/>
              </a:ext>
            </a:extLst>
          </p:cNvPr>
          <p:cNvSpPr/>
          <p:nvPr/>
        </p:nvSpPr>
        <p:spPr>
          <a:xfrm>
            <a:off x="8048575" y="4545380"/>
            <a:ext cx="2420212" cy="923330"/>
          </a:xfrm>
          <a:prstGeom prst="rect">
            <a:avLst/>
          </a:prstGeom>
        </p:spPr>
        <p:txBody>
          <a:bodyPr wrap="square">
            <a:spAutoFit/>
          </a:bodyPr>
          <a:lstStyle/>
          <a:p>
            <a:pPr lvl="0" algn="ctr"/>
            <a:r>
              <a:rPr lang="en-US" dirty="0"/>
              <a:t>The cars are </a:t>
            </a:r>
            <a:r>
              <a:rPr lang="en-US" b="1" dirty="0"/>
              <a:t>tracked</a:t>
            </a:r>
            <a:r>
              <a:rPr lang="en-US" dirty="0"/>
              <a:t> throughout the campus by </a:t>
            </a:r>
            <a:r>
              <a:rPr lang="en-US" b="1" dirty="0"/>
              <a:t>RFIDs</a:t>
            </a:r>
          </a:p>
        </p:txBody>
      </p:sp>
      <p:sp>
        <p:nvSpPr>
          <p:cNvPr id="10" name="Rectangle 9">
            <a:extLst>
              <a:ext uri="{FF2B5EF4-FFF2-40B4-BE49-F238E27FC236}">
                <a16:creationId xmlns:a16="http://schemas.microsoft.com/office/drawing/2014/main" id="{43303A35-0D82-49D1-87C6-82FE4029C254}"/>
              </a:ext>
            </a:extLst>
          </p:cNvPr>
          <p:cNvSpPr/>
          <p:nvPr/>
        </p:nvSpPr>
        <p:spPr>
          <a:xfrm>
            <a:off x="4776369" y="4545380"/>
            <a:ext cx="2538831" cy="923330"/>
          </a:xfrm>
          <a:prstGeom prst="rect">
            <a:avLst/>
          </a:prstGeom>
        </p:spPr>
        <p:txBody>
          <a:bodyPr wrap="square">
            <a:spAutoFit/>
          </a:bodyPr>
          <a:lstStyle/>
          <a:p>
            <a:pPr algn="ctr"/>
            <a:r>
              <a:rPr lang="en-US" dirty="0"/>
              <a:t>The student app can remember </a:t>
            </a:r>
            <a:r>
              <a:rPr lang="en-US" b="1" dirty="0"/>
              <a:t>where the car is parked</a:t>
            </a:r>
          </a:p>
        </p:txBody>
      </p:sp>
      <p:sp>
        <p:nvSpPr>
          <p:cNvPr id="16" name="Arrow: Pentagon 15">
            <a:extLst>
              <a:ext uri="{FF2B5EF4-FFF2-40B4-BE49-F238E27FC236}">
                <a16:creationId xmlns:a16="http://schemas.microsoft.com/office/drawing/2014/main" id="{202A354B-C31E-4FB3-945A-A02ED15616CF}"/>
              </a:ext>
            </a:extLst>
          </p:cNvPr>
          <p:cNvSpPr/>
          <p:nvPr/>
        </p:nvSpPr>
        <p:spPr>
          <a:xfrm flipH="1">
            <a:off x="10260418" y="181542"/>
            <a:ext cx="1931581" cy="435934"/>
          </a:xfrm>
          <a:prstGeom prst="homePlate">
            <a:avLst>
              <a:gd name="adj" fmla="val 6951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rPr>
              <a:t>Student</a:t>
            </a:r>
            <a:endParaRPr lang="en-US" b="1" dirty="0">
              <a:solidFill>
                <a:schemeClr val="tx1"/>
              </a:solidFill>
            </a:endParaRPr>
          </a:p>
        </p:txBody>
      </p:sp>
      <p:pic>
        <p:nvPicPr>
          <p:cNvPr id="4" name="Picture 3">
            <a:extLst>
              <a:ext uri="{FF2B5EF4-FFF2-40B4-BE49-F238E27FC236}">
                <a16:creationId xmlns:a16="http://schemas.microsoft.com/office/drawing/2014/main" id="{3A2A2747-CB79-4C62-BE76-3D748D6FA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5341" y="2788949"/>
            <a:ext cx="1541318" cy="1541318"/>
          </a:xfrm>
          <a:prstGeom prst="rect">
            <a:avLst/>
          </a:prstGeom>
        </p:spPr>
      </p:pic>
      <p:pic>
        <p:nvPicPr>
          <p:cNvPr id="9" name="Picture 8">
            <a:extLst>
              <a:ext uri="{FF2B5EF4-FFF2-40B4-BE49-F238E27FC236}">
                <a16:creationId xmlns:a16="http://schemas.microsoft.com/office/drawing/2014/main" id="{C0B36DC0-5871-4BF9-A026-7BCC2E53FD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5093" y="2698020"/>
            <a:ext cx="1492822" cy="1492822"/>
          </a:xfrm>
          <a:prstGeom prst="rect">
            <a:avLst/>
          </a:prstGeom>
        </p:spPr>
      </p:pic>
      <p:pic>
        <p:nvPicPr>
          <p:cNvPr id="15" name="Picture 14">
            <a:extLst>
              <a:ext uri="{FF2B5EF4-FFF2-40B4-BE49-F238E27FC236}">
                <a16:creationId xmlns:a16="http://schemas.microsoft.com/office/drawing/2014/main" id="{D278E901-ED67-47C7-B6D2-C1FBD1B3F95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654085" y="2981649"/>
            <a:ext cx="1209193" cy="1209193"/>
          </a:xfrm>
          <a:prstGeom prst="rect">
            <a:avLst/>
          </a:prstGeom>
        </p:spPr>
      </p:pic>
      <p:sp>
        <p:nvSpPr>
          <p:cNvPr id="11" name="Arrow: Pentagon 10">
            <a:extLst>
              <a:ext uri="{FF2B5EF4-FFF2-40B4-BE49-F238E27FC236}">
                <a16:creationId xmlns:a16="http://schemas.microsoft.com/office/drawing/2014/main" id="{A67E6BB7-6785-411E-AE63-323A89E1771D}"/>
              </a:ext>
            </a:extLst>
          </p:cNvPr>
          <p:cNvSpPr/>
          <p:nvPr/>
        </p:nvSpPr>
        <p:spPr>
          <a:xfrm flipH="1">
            <a:off x="10260419" y="718148"/>
            <a:ext cx="1931581" cy="435934"/>
          </a:xfrm>
          <a:prstGeom prst="homePlate">
            <a:avLst>
              <a:gd name="adj" fmla="val 69512"/>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t>Staff</a:t>
            </a:r>
            <a:endParaRPr lang="en-US" b="1" dirty="0"/>
          </a:p>
        </p:txBody>
      </p:sp>
      <p:sp>
        <p:nvSpPr>
          <p:cNvPr id="13" name="Rectangle 12">
            <a:extLst>
              <a:ext uri="{FF2B5EF4-FFF2-40B4-BE49-F238E27FC236}">
                <a16:creationId xmlns:a16="http://schemas.microsoft.com/office/drawing/2014/main" id="{5E7362C5-29B0-451D-BD41-6C373DEDBBDE}"/>
              </a:ext>
            </a:extLst>
          </p:cNvPr>
          <p:cNvSpPr/>
          <p:nvPr/>
        </p:nvSpPr>
        <p:spPr>
          <a:xfrm>
            <a:off x="0" y="5991468"/>
            <a:ext cx="12192000" cy="87166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064D916-C14E-4D8B-9C29-71DF2D3AE2CD}"/>
              </a:ext>
            </a:extLst>
          </p:cNvPr>
          <p:cNvGrpSpPr/>
          <p:nvPr/>
        </p:nvGrpSpPr>
        <p:grpSpPr>
          <a:xfrm>
            <a:off x="602400" y="6074926"/>
            <a:ext cx="698123" cy="698123"/>
            <a:chOff x="602400" y="6074926"/>
            <a:chExt cx="698123" cy="698123"/>
          </a:xfrm>
        </p:grpSpPr>
        <p:sp>
          <p:nvSpPr>
            <p:cNvPr id="17" name="Rectangle: Rounded Corners 16">
              <a:extLst>
                <a:ext uri="{FF2B5EF4-FFF2-40B4-BE49-F238E27FC236}">
                  <a16:creationId xmlns:a16="http://schemas.microsoft.com/office/drawing/2014/main" id="{A5B98C21-FC78-4A62-B124-4172F5196174}"/>
                </a:ext>
              </a:extLst>
            </p:cNvPr>
            <p:cNvSpPr/>
            <p:nvPr/>
          </p:nvSpPr>
          <p:spPr>
            <a:xfrm>
              <a:off x="602400" y="6074926"/>
              <a:ext cx="698123" cy="69812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6191ED51-6E1F-44E0-81AD-5894484674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705" y="6184231"/>
              <a:ext cx="475429" cy="475429"/>
            </a:xfrm>
            <a:prstGeom prst="rect">
              <a:avLst/>
            </a:prstGeom>
          </p:spPr>
        </p:pic>
      </p:grpSp>
      <p:sp>
        <p:nvSpPr>
          <p:cNvPr id="19" name="Rectangle 18">
            <a:extLst>
              <a:ext uri="{FF2B5EF4-FFF2-40B4-BE49-F238E27FC236}">
                <a16:creationId xmlns:a16="http://schemas.microsoft.com/office/drawing/2014/main" id="{4EC35B94-8492-4A08-94A5-2A87434B5EA5}"/>
              </a:ext>
            </a:extLst>
          </p:cNvPr>
          <p:cNvSpPr/>
          <p:nvPr/>
        </p:nvSpPr>
        <p:spPr>
          <a:xfrm>
            <a:off x="1354610" y="6162909"/>
            <a:ext cx="1699650" cy="523220"/>
          </a:xfrm>
          <a:prstGeom prst="rect">
            <a:avLst/>
          </a:prstGeom>
        </p:spPr>
        <p:txBody>
          <a:bodyPr wrap="square">
            <a:spAutoFit/>
          </a:bodyPr>
          <a:lstStyle/>
          <a:p>
            <a:r>
              <a:rPr lang="en-GB" sz="1400" b="1" dirty="0">
                <a:solidFill>
                  <a:schemeClr val="bg1"/>
                </a:solidFill>
              </a:rPr>
              <a:t>Reduce the number</a:t>
            </a:r>
            <a:r>
              <a:rPr lang="en-GB" sz="1400" dirty="0">
                <a:solidFill>
                  <a:schemeClr val="bg1"/>
                </a:solidFill>
              </a:rPr>
              <a:t> of Human Resources</a:t>
            </a:r>
          </a:p>
        </p:txBody>
      </p:sp>
      <p:grpSp>
        <p:nvGrpSpPr>
          <p:cNvPr id="20" name="Group 19">
            <a:extLst>
              <a:ext uri="{FF2B5EF4-FFF2-40B4-BE49-F238E27FC236}">
                <a16:creationId xmlns:a16="http://schemas.microsoft.com/office/drawing/2014/main" id="{80BFE975-FF53-4407-8B6C-6141A6753DF3}"/>
              </a:ext>
            </a:extLst>
          </p:cNvPr>
          <p:cNvGrpSpPr/>
          <p:nvPr/>
        </p:nvGrpSpPr>
        <p:grpSpPr>
          <a:xfrm>
            <a:off x="6317528" y="6083801"/>
            <a:ext cx="698123" cy="698123"/>
            <a:chOff x="6317528" y="6083801"/>
            <a:chExt cx="698123" cy="698123"/>
          </a:xfrm>
        </p:grpSpPr>
        <p:sp>
          <p:nvSpPr>
            <p:cNvPr id="21" name="Rectangle: Rounded Corners 20">
              <a:extLst>
                <a:ext uri="{FF2B5EF4-FFF2-40B4-BE49-F238E27FC236}">
                  <a16:creationId xmlns:a16="http://schemas.microsoft.com/office/drawing/2014/main" id="{FD654916-84E1-4607-AAA5-40DA88DD05E8}"/>
                </a:ext>
              </a:extLst>
            </p:cNvPr>
            <p:cNvSpPr/>
            <p:nvPr/>
          </p:nvSpPr>
          <p:spPr>
            <a:xfrm>
              <a:off x="6317528" y="6083801"/>
              <a:ext cx="698123" cy="698123"/>
            </a:xfrm>
            <a:prstGeom prst="roundRect">
              <a:avLst/>
            </a:prstGeom>
            <a:solidFill>
              <a:schemeClr val="bg1"/>
            </a:solid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5555B253-0948-4529-BEDA-4CD03A4FDB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9605" y="6214963"/>
              <a:ext cx="450982" cy="450982"/>
            </a:xfrm>
            <a:prstGeom prst="rect">
              <a:avLst/>
            </a:prstGeom>
          </p:spPr>
        </p:pic>
      </p:grpSp>
      <p:sp>
        <p:nvSpPr>
          <p:cNvPr id="23" name="Rectangle 22">
            <a:extLst>
              <a:ext uri="{FF2B5EF4-FFF2-40B4-BE49-F238E27FC236}">
                <a16:creationId xmlns:a16="http://schemas.microsoft.com/office/drawing/2014/main" id="{21C02355-7103-4A23-8D1C-CCF790D5C922}"/>
              </a:ext>
            </a:extLst>
          </p:cNvPr>
          <p:cNvSpPr/>
          <p:nvPr/>
        </p:nvSpPr>
        <p:spPr>
          <a:xfrm>
            <a:off x="7123552" y="6169194"/>
            <a:ext cx="1764891" cy="523220"/>
          </a:xfrm>
          <a:prstGeom prst="rect">
            <a:avLst/>
          </a:prstGeom>
        </p:spPr>
        <p:txBody>
          <a:bodyPr wrap="square">
            <a:spAutoFit/>
          </a:bodyPr>
          <a:lstStyle/>
          <a:p>
            <a:r>
              <a:rPr lang="en-US" sz="1400" b="1" dirty="0">
                <a:solidFill>
                  <a:schemeClr val="bg1"/>
                </a:solidFill>
              </a:rPr>
              <a:t>Facilitating</a:t>
            </a:r>
            <a:r>
              <a:rPr lang="en-US" sz="1400" dirty="0">
                <a:solidFill>
                  <a:schemeClr val="bg1"/>
                </a:solidFill>
              </a:rPr>
              <a:t> the Educational Process</a:t>
            </a:r>
          </a:p>
        </p:txBody>
      </p:sp>
      <p:grpSp>
        <p:nvGrpSpPr>
          <p:cNvPr id="24" name="Group 23">
            <a:extLst>
              <a:ext uri="{FF2B5EF4-FFF2-40B4-BE49-F238E27FC236}">
                <a16:creationId xmlns:a16="http://schemas.microsoft.com/office/drawing/2014/main" id="{C059CDB8-5EB4-461D-8C52-18EB6F68732C}"/>
              </a:ext>
            </a:extLst>
          </p:cNvPr>
          <p:cNvGrpSpPr/>
          <p:nvPr/>
        </p:nvGrpSpPr>
        <p:grpSpPr>
          <a:xfrm>
            <a:off x="8994636" y="6077515"/>
            <a:ext cx="698123" cy="698123"/>
            <a:chOff x="8994636" y="6077515"/>
            <a:chExt cx="698123" cy="698123"/>
          </a:xfrm>
        </p:grpSpPr>
        <p:sp>
          <p:nvSpPr>
            <p:cNvPr id="25" name="Rectangle: Rounded Corners 24">
              <a:extLst>
                <a:ext uri="{FF2B5EF4-FFF2-40B4-BE49-F238E27FC236}">
                  <a16:creationId xmlns:a16="http://schemas.microsoft.com/office/drawing/2014/main" id="{8FC0C75C-0542-4C96-BFAC-5D9D1BB57D4E}"/>
                </a:ext>
              </a:extLst>
            </p:cNvPr>
            <p:cNvSpPr/>
            <p:nvPr/>
          </p:nvSpPr>
          <p:spPr>
            <a:xfrm>
              <a:off x="8994636" y="6077515"/>
              <a:ext cx="698123" cy="698123"/>
            </a:xfrm>
            <a:prstGeom prst="roundRect">
              <a:avLst/>
            </a:prstGeom>
            <a:solidFill>
              <a:schemeClr val="bg1"/>
            </a:solidFill>
            <a:ln w="28575">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CA5CD75C-99D0-4E0B-B8EB-5807D29A48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82646" y="6174001"/>
              <a:ext cx="513938" cy="513938"/>
            </a:xfrm>
            <a:prstGeom prst="rect">
              <a:avLst/>
            </a:prstGeom>
          </p:spPr>
        </p:pic>
      </p:grpSp>
      <p:sp>
        <p:nvSpPr>
          <p:cNvPr id="27" name="Rectangle 26">
            <a:extLst>
              <a:ext uri="{FF2B5EF4-FFF2-40B4-BE49-F238E27FC236}">
                <a16:creationId xmlns:a16="http://schemas.microsoft.com/office/drawing/2014/main" id="{AC0CCAE7-AB62-477D-84ED-9D67D8763FE2}"/>
              </a:ext>
            </a:extLst>
          </p:cNvPr>
          <p:cNvSpPr/>
          <p:nvPr/>
        </p:nvSpPr>
        <p:spPr>
          <a:xfrm>
            <a:off x="9798952" y="6268056"/>
            <a:ext cx="1498487" cy="307777"/>
          </a:xfrm>
          <a:prstGeom prst="rect">
            <a:avLst/>
          </a:prstGeom>
        </p:spPr>
        <p:txBody>
          <a:bodyPr wrap="none">
            <a:spAutoFit/>
          </a:bodyPr>
          <a:lstStyle/>
          <a:p>
            <a:r>
              <a:rPr lang="en-US" sz="1400" dirty="0">
                <a:solidFill>
                  <a:schemeClr val="bg1"/>
                </a:solidFill>
              </a:rPr>
              <a:t>Innovation Center</a:t>
            </a:r>
          </a:p>
        </p:txBody>
      </p:sp>
      <p:grpSp>
        <p:nvGrpSpPr>
          <p:cNvPr id="28" name="Group 27">
            <a:extLst>
              <a:ext uri="{FF2B5EF4-FFF2-40B4-BE49-F238E27FC236}">
                <a16:creationId xmlns:a16="http://schemas.microsoft.com/office/drawing/2014/main" id="{04BEA1A0-7852-414F-9616-F2EE6DCC2911}"/>
              </a:ext>
            </a:extLst>
          </p:cNvPr>
          <p:cNvGrpSpPr/>
          <p:nvPr/>
        </p:nvGrpSpPr>
        <p:grpSpPr>
          <a:xfrm>
            <a:off x="3626923" y="6080290"/>
            <a:ext cx="698123" cy="698123"/>
            <a:chOff x="3626923" y="6080290"/>
            <a:chExt cx="698123" cy="698123"/>
          </a:xfrm>
        </p:grpSpPr>
        <p:sp>
          <p:nvSpPr>
            <p:cNvPr id="29" name="Rectangle: Rounded Corners 28">
              <a:extLst>
                <a:ext uri="{FF2B5EF4-FFF2-40B4-BE49-F238E27FC236}">
                  <a16:creationId xmlns:a16="http://schemas.microsoft.com/office/drawing/2014/main" id="{3827C06E-63F4-4D96-A111-138A6E41A267}"/>
                </a:ext>
              </a:extLst>
            </p:cNvPr>
            <p:cNvSpPr/>
            <p:nvPr/>
          </p:nvSpPr>
          <p:spPr>
            <a:xfrm>
              <a:off x="3626923" y="6080290"/>
              <a:ext cx="698123" cy="698123"/>
            </a:xfrm>
            <a:prstGeom prst="roundRect">
              <a:avLst/>
            </a:prstGeom>
            <a:solidFill>
              <a:schemeClr val="bg1"/>
            </a:solidFill>
            <a:ln w="28575">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104228AC-FBDA-4531-9682-FE01540876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34465" y="6174001"/>
              <a:ext cx="498636" cy="498636"/>
            </a:xfrm>
            <a:prstGeom prst="rect">
              <a:avLst/>
            </a:prstGeom>
          </p:spPr>
        </p:pic>
      </p:grpSp>
      <p:sp>
        <p:nvSpPr>
          <p:cNvPr id="31" name="Rectangle 30">
            <a:extLst>
              <a:ext uri="{FF2B5EF4-FFF2-40B4-BE49-F238E27FC236}">
                <a16:creationId xmlns:a16="http://schemas.microsoft.com/office/drawing/2014/main" id="{0C025D6F-54B3-4EA4-B96A-6BB49BAC3414}"/>
              </a:ext>
            </a:extLst>
          </p:cNvPr>
          <p:cNvSpPr/>
          <p:nvPr/>
        </p:nvSpPr>
        <p:spPr>
          <a:xfrm>
            <a:off x="4432588" y="6279148"/>
            <a:ext cx="1023292" cy="307777"/>
          </a:xfrm>
          <a:prstGeom prst="rect">
            <a:avLst/>
          </a:prstGeom>
        </p:spPr>
        <p:txBody>
          <a:bodyPr wrap="none">
            <a:spAutoFit/>
          </a:bodyPr>
          <a:lstStyle/>
          <a:p>
            <a:r>
              <a:rPr lang="en-US" sz="1400" dirty="0">
                <a:solidFill>
                  <a:schemeClr val="bg1"/>
                </a:solidFill>
              </a:rPr>
              <a:t>ERP System</a:t>
            </a:r>
          </a:p>
        </p:txBody>
      </p:sp>
    </p:spTree>
    <p:extLst>
      <p:ext uri="{BB962C8B-B14F-4D97-AF65-F5344CB8AC3E}">
        <p14:creationId xmlns:p14="http://schemas.microsoft.com/office/powerpoint/2010/main" val="29723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anim calcmode="lin" valueType="num">
                                      <p:cBhvr>
                                        <p:cTn id="19" dur="500" fill="hold"/>
                                        <p:tgtEl>
                                          <p:spTgt spid="4"/>
                                        </p:tgtEl>
                                        <p:attrNameLst>
                                          <p:attrName>ppt_x</p:attrName>
                                        </p:attrNameLst>
                                      </p:cBhvr>
                                      <p:tavLst>
                                        <p:tav tm="0">
                                          <p:val>
                                            <p:strVal val="#ppt_x"/>
                                          </p:val>
                                        </p:tav>
                                        <p:tav tm="100000">
                                          <p:val>
                                            <p:strVal val="#ppt_x"/>
                                          </p:val>
                                        </p:tav>
                                      </p:tavLst>
                                    </p:anim>
                                    <p:anim calcmode="lin" valueType="num">
                                      <p:cBhvr>
                                        <p:cTn id="20" dur="5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anim calcmode="lin" valueType="num">
                                      <p:cBhvr>
                                        <p:cTn id="30" dur="500" fill="hold"/>
                                        <p:tgtEl>
                                          <p:spTgt spid="12"/>
                                        </p:tgtEl>
                                        <p:attrNameLst>
                                          <p:attrName>ppt_x</p:attrName>
                                        </p:attrNameLst>
                                      </p:cBhvr>
                                      <p:tavLst>
                                        <p:tav tm="0">
                                          <p:val>
                                            <p:strVal val="#ppt_x"/>
                                          </p:val>
                                        </p:tav>
                                        <p:tav tm="100000">
                                          <p:val>
                                            <p:strVal val="#ppt_x"/>
                                          </p:val>
                                        </p:tav>
                                      </p:tavLst>
                                    </p:anim>
                                    <p:anim calcmode="lin" valueType="num">
                                      <p:cBhvr>
                                        <p:cTn id="31" dur="500" fill="hold"/>
                                        <p:tgtEl>
                                          <p:spTgt spid="12"/>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anim calcmode="lin" valueType="num">
                                      <p:cBhvr>
                                        <p:cTn id="35" dur="500" fill="hold"/>
                                        <p:tgtEl>
                                          <p:spTgt spid="15"/>
                                        </p:tgtEl>
                                        <p:attrNameLst>
                                          <p:attrName>ppt_x</p:attrName>
                                        </p:attrNameLst>
                                      </p:cBhvr>
                                      <p:tavLst>
                                        <p:tav tm="0">
                                          <p:val>
                                            <p:strVal val="#ppt_x"/>
                                          </p:val>
                                        </p:tav>
                                        <p:tav tm="100000">
                                          <p:val>
                                            <p:strVal val="#ppt_x"/>
                                          </p:val>
                                        </p:tav>
                                      </p:tavLst>
                                    </p:anim>
                                    <p:anim calcmode="lin" valueType="num">
                                      <p:cBhvr>
                                        <p:cTn id="36"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3D42A22-8104-47C6-967F-A749A7AA8CAC}"/>
              </a:ext>
            </a:extLst>
          </p:cNvPr>
          <p:cNvSpPr txBox="1">
            <a:spLocks/>
          </p:cNvSpPr>
          <p:nvPr/>
        </p:nvSpPr>
        <p:spPr>
          <a:xfrm>
            <a:off x="838200" y="365125"/>
            <a:ext cx="10515600" cy="1006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b="1" dirty="0">
                <a:solidFill>
                  <a:srgbClr val="C00000"/>
                </a:solidFill>
              </a:rPr>
              <a:t>Reduce the number of Human Resources</a:t>
            </a:r>
            <a:endParaRPr lang="en-US" sz="4400" dirty="0">
              <a:solidFill>
                <a:srgbClr val="C00000"/>
              </a:solidFill>
            </a:endParaRPr>
          </a:p>
        </p:txBody>
      </p:sp>
      <p:sp>
        <p:nvSpPr>
          <p:cNvPr id="6" name="Rectangle 5">
            <a:extLst>
              <a:ext uri="{FF2B5EF4-FFF2-40B4-BE49-F238E27FC236}">
                <a16:creationId xmlns:a16="http://schemas.microsoft.com/office/drawing/2014/main" id="{9F29ED5C-AFF3-4762-AEFE-C5DB48A202CA}"/>
              </a:ext>
            </a:extLst>
          </p:cNvPr>
          <p:cNvSpPr/>
          <p:nvPr/>
        </p:nvSpPr>
        <p:spPr>
          <a:xfrm>
            <a:off x="0" y="5991468"/>
            <a:ext cx="12192000" cy="87166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849572AF-97C9-45CF-A0AE-30183EC63BA5}"/>
              </a:ext>
            </a:extLst>
          </p:cNvPr>
          <p:cNvGrpSpPr/>
          <p:nvPr/>
        </p:nvGrpSpPr>
        <p:grpSpPr>
          <a:xfrm>
            <a:off x="602400" y="6074926"/>
            <a:ext cx="698123" cy="698123"/>
            <a:chOff x="602400" y="6074926"/>
            <a:chExt cx="698123" cy="698123"/>
          </a:xfrm>
        </p:grpSpPr>
        <p:sp>
          <p:nvSpPr>
            <p:cNvPr id="10" name="Rectangle: Rounded Corners 9">
              <a:extLst>
                <a:ext uri="{FF2B5EF4-FFF2-40B4-BE49-F238E27FC236}">
                  <a16:creationId xmlns:a16="http://schemas.microsoft.com/office/drawing/2014/main" id="{C0107552-ED5F-486F-90DB-EF978B2B98E4}"/>
                </a:ext>
              </a:extLst>
            </p:cNvPr>
            <p:cNvSpPr/>
            <p:nvPr/>
          </p:nvSpPr>
          <p:spPr>
            <a:xfrm>
              <a:off x="602400" y="6074926"/>
              <a:ext cx="698123" cy="69812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91D3349-E334-44DF-A180-81C7AFE0B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705" y="6184231"/>
              <a:ext cx="475429" cy="475429"/>
            </a:xfrm>
            <a:prstGeom prst="rect">
              <a:avLst/>
            </a:prstGeom>
          </p:spPr>
        </p:pic>
      </p:grpSp>
      <p:sp>
        <p:nvSpPr>
          <p:cNvPr id="12" name="Rectangle 11">
            <a:extLst>
              <a:ext uri="{FF2B5EF4-FFF2-40B4-BE49-F238E27FC236}">
                <a16:creationId xmlns:a16="http://schemas.microsoft.com/office/drawing/2014/main" id="{8D6A4C5C-BC92-4573-A12E-14DA0B2B4134}"/>
              </a:ext>
            </a:extLst>
          </p:cNvPr>
          <p:cNvSpPr/>
          <p:nvPr/>
        </p:nvSpPr>
        <p:spPr>
          <a:xfrm>
            <a:off x="1354610" y="6162909"/>
            <a:ext cx="1699650" cy="523220"/>
          </a:xfrm>
          <a:prstGeom prst="rect">
            <a:avLst/>
          </a:prstGeom>
        </p:spPr>
        <p:txBody>
          <a:bodyPr wrap="square">
            <a:spAutoFit/>
          </a:bodyPr>
          <a:lstStyle/>
          <a:p>
            <a:r>
              <a:rPr lang="en-GB" sz="1400" b="1" dirty="0">
                <a:solidFill>
                  <a:schemeClr val="bg1"/>
                </a:solidFill>
              </a:rPr>
              <a:t>Reduce the number</a:t>
            </a:r>
            <a:r>
              <a:rPr lang="en-GB" sz="1400" dirty="0">
                <a:solidFill>
                  <a:schemeClr val="bg1"/>
                </a:solidFill>
              </a:rPr>
              <a:t> of Human Resources</a:t>
            </a:r>
          </a:p>
        </p:txBody>
      </p:sp>
      <p:grpSp>
        <p:nvGrpSpPr>
          <p:cNvPr id="13" name="Group 12">
            <a:extLst>
              <a:ext uri="{FF2B5EF4-FFF2-40B4-BE49-F238E27FC236}">
                <a16:creationId xmlns:a16="http://schemas.microsoft.com/office/drawing/2014/main" id="{11E8F8CC-1E7C-4E00-B0C3-87BB0C07F539}"/>
              </a:ext>
            </a:extLst>
          </p:cNvPr>
          <p:cNvGrpSpPr/>
          <p:nvPr/>
        </p:nvGrpSpPr>
        <p:grpSpPr>
          <a:xfrm>
            <a:off x="6317528" y="6083801"/>
            <a:ext cx="698123" cy="698123"/>
            <a:chOff x="6317528" y="6083801"/>
            <a:chExt cx="698123" cy="698123"/>
          </a:xfrm>
        </p:grpSpPr>
        <p:sp>
          <p:nvSpPr>
            <p:cNvPr id="14" name="Rectangle: Rounded Corners 13">
              <a:extLst>
                <a:ext uri="{FF2B5EF4-FFF2-40B4-BE49-F238E27FC236}">
                  <a16:creationId xmlns:a16="http://schemas.microsoft.com/office/drawing/2014/main" id="{9F9726D1-D333-40C7-941A-391F6E596F08}"/>
                </a:ext>
              </a:extLst>
            </p:cNvPr>
            <p:cNvSpPr/>
            <p:nvPr/>
          </p:nvSpPr>
          <p:spPr>
            <a:xfrm>
              <a:off x="6317528" y="6083801"/>
              <a:ext cx="698123" cy="698123"/>
            </a:xfrm>
            <a:prstGeom prst="roundRect">
              <a:avLst/>
            </a:prstGeom>
            <a:solidFill>
              <a:schemeClr val="bg1"/>
            </a:solid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3AA1AD3-A6D0-445A-88E1-30E4F5D2D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9605" y="6214963"/>
              <a:ext cx="450982" cy="450982"/>
            </a:xfrm>
            <a:prstGeom prst="rect">
              <a:avLst/>
            </a:prstGeom>
          </p:spPr>
        </p:pic>
      </p:grpSp>
      <p:sp>
        <p:nvSpPr>
          <p:cNvPr id="16" name="Rectangle 15">
            <a:extLst>
              <a:ext uri="{FF2B5EF4-FFF2-40B4-BE49-F238E27FC236}">
                <a16:creationId xmlns:a16="http://schemas.microsoft.com/office/drawing/2014/main" id="{ABBCE89B-531D-4E46-A0CE-2F1F1B3595DC}"/>
              </a:ext>
            </a:extLst>
          </p:cNvPr>
          <p:cNvSpPr/>
          <p:nvPr/>
        </p:nvSpPr>
        <p:spPr>
          <a:xfrm>
            <a:off x="7123552" y="6169194"/>
            <a:ext cx="1764891" cy="523220"/>
          </a:xfrm>
          <a:prstGeom prst="rect">
            <a:avLst/>
          </a:prstGeom>
        </p:spPr>
        <p:txBody>
          <a:bodyPr wrap="square">
            <a:spAutoFit/>
          </a:bodyPr>
          <a:lstStyle/>
          <a:p>
            <a:r>
              <a:rPr lang="en-US" sz="1400" b="1" dirty="0">
                <a:solidFill>
                  <a:schemeClr val="bg1"/>
                </a:solidFill>
              </a:rPr>
              <a:t>Facilitating</a:t>
            </a:r>
            <a:r>
              <a:rPr lang="en-US" sz="1400" dirty="0">
                <a:solidFill>
                  <a:schemeClr val="bg1"/>
                </a:solidFill>
              </a:rPr>
              <a:t> the Educational Process</a:t>
            </a:r>
          </a:p>
        </p:txBody>
      </p:sp>
      <p:grpSp>
        <p:nvGrpSpPr>
          <p:cNvPr id="17" name="Group 16">
            <a:extLst>
              <a:ext uri="{FF2B5EF4-FFF2-40B4-BE49-F238E27FC236}">
                <a16:creationId xmlns:a16="http://schemas.microsoft.com/office/drawing/2014/main" id="{8074C2D7-92A4-438A-8FDE-391B419AEFE3}"/>
              </a:ext>
            </a:extLst>
          </p:cNvPr>
          <p:cNvGrpSpPr/>
          <p:nvPr/>
        </p:nvGrpSpPr>
        <p:grpSpPr>
          <a:xfrm>
            <a:off x="8994636" y="6077515"/>
            <a:ext cx="698123" cy="698123"/>
            <a:chOff x="8994636" y="6077515"/>
            <a:chExt cx="698123" cy="698123"/>
          </a:xfrm>
        </p:grpSpPr>
        <p:sp>
          <p:nvSpPr>
            <p:cNvPr id="18" name="Rectangle: Rounded Corners 17">
              <a:extLst>
                <a:ext uri="{FF2B5EF4-FFF2-40B4-BE49-F238E27FC236}">
                  <a16:creationId xmlns:a16="http://schemas.microsoft.com/office/drawing/2014/main" id="{3FE0496E-16F5-4A99-A156-880BA7EC9616}"/>
                </a:ext>
              </a:extLst>
            </p:cNvPr>
            <p:cNvSpPr/>
            <p:nvPr/>
          </p:nvSpPr>
          <p:spPr>
            <a:xfrm>
              <a:off x="8994636" y="6077515"/>
              <a:ext cx="698123" cy="698123"/>
            </a:xfrm>
            <a:prstGeom prst="roundRect">
              <a:avLst/>
            </a:prstGeom>
            <a:solidFill>
              <a:schemeClr val="bg1"/>
            </a:solidFill>
            <a:ln w="28575">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5661EBCE-D133-4D35-93E6-B27CFACE0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2646" y="6174001"/>
              <a:ext cx="513938" cy="513938"/>
            </a:xfrm>
            <a:prstGeom prst="rect">
              <a:avLst/>
            </a:prstGeom>
          </p:spPr>
        </p:pic>
      </p:grpSp>
      <p:sp>
        <p:nvSpPr>
          <p:cNvPr id="20" name="Rectangle 19">
            <a:extLst>
              <a:ext uri="{FF2B5EF4-FFF2-40B4-BE49-F238E27FC236}">
                <a16:creationId xmlns:a16="http://schemas.microsoft.com/office/drawing/2014/main" id="{99DADFAF-FDD2-4A7D-B5D3-97E88572FAC6}"/>
              </a:ext>
            </a:extLst>
          </p:cNvPr>
          <p:cNvSpPr/>
          <p:nvPr/>
        </p:nvSpPr>
        <p:spPr>
          <a:xfrm>
            <a:off x="9798952" y="6268056"/>
            <a:ext cx="1498487" cy="307777"/>
          </a:xfrm>
          <a:prstGeom prst="rect">
            <a:avLst/>
          </a:prstGeom>
        </p:spPr>
        <p:txBody>
          <a:bodyPr wrap="none">
            <a:spAutoFit/>
          </a:bodyPr>
          <a:lstStyle/>
          <a:p>
            <a:r>
              <a:rPr lang="en-US" sz="1400" dirty="0">
                <a:solidFill>
                  <a:schemeClr val="bg1"/>
                </a:solidFill>
              </a:rPr>
              <a:t>Innovation Center</a:t>
            </a:r>
          </a:p>
        </p:txBody>
      </p:sp>
      <p:grpSp>
        <p:nvGrpSpPr>
          <p:cNvPr id="21" name="Group 20">
            <a:extLst>
              <a:ext uri="{FF2B5EF4-FFF2-40B4-BE49-F238E27FC236}">
                <a16:creationId xmlns:a16="http://schemas.microsoft.com/office/drawing/2014/main" id="{B3505ACF-78B8-4C35-94F2-FEFC5E454ADB}"/>
              </a:ext>
            </a:extLst>
          </p:cNvPr>
          <p:cNvGrpSpPr/>
          <p:nvPr/>
        </p:nvGrpSpPr>
        <p:grpSpPr>
          <a:xfrm>
            <a:off x="3626923" y="6080290"/>
            <a:ext cx="698123" cy="698123"/>
            <a:chOff x="3626923" y="6080290"/>
            <a:chExt cx="698123" cy="698123"/>
          </a:xfrm>
        </p:grpSpPr>
        <p:sp>
          <p:nvSpPr>
            <p:cNvPr id="22" name="Rectangle: Rounded Corners 21">
              <a:extLst>
                <a:ext uri="{FF2B5EF4-FFF2-40B4-BE49-F238E27FC236}">
                  <a16:creationId xmlns:a16="http://schemas.microsoft.com/office/drawing/2014/main" id="{27EA68B5-B3AD-404A-957E-EA62EB219BC6}"/>
                </a:ext>
              </a:extLst>
            </p:cNvPr>
            <p:cNvSpPr/>
            <p:nvPr/>
          </p:nvSpPr>
          <p:spPr>
            <a:xfrm>
              <a:off x="3626923" y="6080290"/>
              <a:ext cx="698123" cy="698123"/>
            </a:xfrm>
            <a:prstGeom prst="roundRect">
              <a:avLst/>
            </a:prstGeom>
            <a:solidFill>
              <a:schemeClr val="bg1"/>
            </a:solidFill>
            <a:ln w="28575">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B549CF07-AAE5-487D-B6A2-FFEBD414DC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4465" y="6174001"/>
              <a:ext cx="498636" cy="498636"/>
            </a:xfrm>
            <a:prstGeom prst="rect">
              <a:avLst/>
            </a:prstGeom>
          </p:spPr>
        </p:pic>
      </p:grpSp>
      <p:sp>
        <p:nvSpPr>
          <p:cNvPr id="24" name="Rectangle 23">
            <a:extLst>
              <a:ext uri="{FF2B5EF4-FFF2-40B4-BE49-F238E27FC236}">
                <a16:creationId xmlns:a16="http://schemas.microsoft.com/office/drawing/2014/main" id="{16769476-3926-4EE8-8C09-F5C89006237E}"/>
              </a:ext>
            </a:extLst>
          </p:cNvPr>
          <p:cNvSpPr/>
          <p:nvPr/>
        </p:nvSpPr>
        <p:spPr>
          <a:xfrm>
            <a:off x="4432588" y="6279148"/>
            <a:ext cx="1023292" cy="307777"/>
          </a:xfrm>
          <a:prstGeom prst="rect">
            <a:avLst/>
          </a:prstGeom>
        </p:spPr>
        <p:txBody>
          <a:bodyPr wrap="none">
            <a:spAutoFit/>
          </a:bodyPr>
          <a:lstStyle/>
          <a:p>
            <a:r>
              <a:rPr lang="en-US" sz="1400" dirty="0">
                <a:solidFill>
                  <a:schemeClr val="bg1"/>
                </a:solidFill>
              </a:rPr>
              <a:t>ERP System</a:t>
            </a:r>
          </a:p>
        </p:txBody>
      </p:sp>
      <p:sp>
        <p:nvSpPr>
          <p:cNvPr id="25" name="Content Placeholder 2">
            <a:extLst>
              <a:ext uri="{FF2B5EF4-FFF2-40B4-BE49-F238E27FC236}">
                <a16:creationId xmlns:a16="http://schemas.microsoft.com/office/drawing/2014/main" id="{715907C2-50A4-4909-8422-0840F2121956}"/>
              </a:ext>
            </a:extLst>
          </p:cNvPr>
          <p:cNvSpPr txBox="1">
            <a:spLocks/>
          </p:cNvSpPr>
          <p:nvPr/>
        </p:nvSpPr>
        <p:spPr>
          <a:xfrm>
            <a:off x="3393258" y="2073842"/>
            <a:ext cx="7292463" cy="165995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The most effective cost-saving strategy is </a:t>
            </a:r>
            <a:r>
              <a:rPr lang="en-US" sz="4000" b="1" dirty="0"/>
              <a:t>automating </a:t>
            </a:r>
            <a:r>
              <a:rPr lang="en-US" dirty="0"/>
              <a:t>manual processes &amp; </a:t>
            </a:r>
            <a:r>
              <a:rPr lang="en-US" sz="4000" b="1" dirty="0"/>
              <a:t>creative ideas</a:t>
            </a:r>
            <a:endParaRPr lang="ar-EG" sz="2000" b="1" dirty="0"/>
          </a:p>
        </p:txBody>
      </p:sp>
      <p:pic>
        <p:nvPicPr>
          <p:cNvPr id="28" name="Picture 27">
            <a:extLst>
              <a:ext uri="{FF2B5EF4-FFF2-40B4-BE49-F238E27FC236}">
                <a16:creationId xmlns:a16="http://schemas.microsoft.com/office/drawing/2014/main" id="{5103CECA-9746-4983-AABB-EDC30DA4FD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00523" y="1582822"/>
            <a:ext cx="1935068" cy="1935068"/>
          </a:xfrm>
          <a:prstGeom prst="rect">
            <a:avLst/>
          </a:prstGeom>
        </p:spPr>
      </p:pic>
      <p:pic>
        <p:nvPicPr>
          <p:cNvPr id="30" name="Picture 29">
            <a:extLst>
              <a:ext uri="{FF2B5EF4-FFF2-40B4-BE49-F238E27FC236}">
                <a16:creationId xmlns:a16="http://schemas.microsoft.com/office/drawing/2014/main" id="{7D4EFCEA-3BE4-421C-A369-1D39B348DE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12673" y="4243007"/>
            <a:ext cx="1117386" cy="1117386"/>
          </a:xfrm>
          <a:prstGeom prst="rect">
            <a:avLst/>
          </a:prstGeom>
        </p:spPr>
      </p:pic>
      <p:pic>
        <p:nvPicPr>
          <p:cNvPr id="32" name="Picture 31">
            <a:extLst>
              <a:ext uri="{FF2B5EF4-FFF2-40B4-BE49-F238E27FC236}">
                <a16:creationId xmlns:a16="http://schemas.microsoft.com/office/drawing/2014/main" id="{29859AF1-F4BF-475D-8960-E120C70D2C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20926" y="4280352"/>
            <a:ext cx="871667" cy="871667"/>
          </a:xfrm>
          <a:prstGeom prst="rect">
            <a:avLst/>
          </a:prstGeom>
        </p:spPr>
      </p:pic>
      <p:pic>
        <p:nvPicPr>
          <p:cNvPr id="34" name="Picture 33">
            <a:extLst>
              <a:ext uri="{FF2B5EF4-FFF2-40B4-BE49-F238E27FC236}">
                <a16:creationId xmlns:a16="http://schemas.microsoft.com/office/drawing/2014/main" id="{A6C42842-EAF7-4950-A593-10CF206AD17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29180" y="4275466"/>
            <a:ext cx="871667" cy="871667"/>
          </a:xfrm>
          <a:prstGeom prst="rect">
            <a:avLst/>
          </a:prstGeom>
        </p:spPr>
      </p:pic>
      <p:pic>
        <p:nvPicPr>
          <p:cNvPr id="36" name="Picture 35">
            <a:extLst>
              <a:ext uri="{FF2B5EF4-FFF2-40B4-BE49-F238E27FC236}">
                <a16:creationId xmlns:a16="http://schemas.microsoft.com/office/drawing/2014/main" id="{39327301-30B0-4401-B672-F71AD7DE834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37434" y="4307644"/>
            <a:ext cx="871667" cy="871667"/>
          </a:xfrm>
          <a:prstGeom prst="rect">
            <a:avLst/>
          </a:prstGeom>
        </p:spPr>
      </p:pic>
      <p:sp>
        <p:nvSpPr>
          <p:cNvPr id="38" name="Rectangle 37">
            <a:extLst>
              <a:ext uri="{FF2B5EF4-FFF2-40B4-BE49-F238E27FC236}">
                <a16:creationId xmlns:a16="http://schemas.microsoft.com/office/drawing/2014/main" id="{D6FB030D-E978-4D33-AF25-9AA967673401}"/>
              </a:ext>
            </a:extLst>
          </p:cNvPr>
          <p:cNvSpPr/>
          <p:nvPr/>
        </p:nvSpPr>
        <p:spPr>
          <a:xfrm>
            <a:off x="1899503" y="5210310"/>
            <a:ext cx="1747530" cy="369332"/>
          </a:xfrm>
          <a:prstGeom prst="rect">
            <a:avLst/>
          </a:prstGeom>
        </p:spPr>
        <p:txBody>
          <a:bodyPr wrap="none">
            <a:spAutoFit/>
          </a:bodyPr>
          <a:lstStyle/>
          <a:p>
            <a:r>
              <a:rPr lang="en-US" dirty="0"/>
              <a:t>Education sector</a:t>
            </a:r>
          </a:p>
        </p:txBody>
      </p:sp>
      <p:sp>
        <p:nvSpPr>
          <p:cNvPr id="40" name="Rectangle 39">
            <a:extLst>
              <a:ext uri="{FF2B5EF4-FFF2-40B4-BE49-F238E27FC236}">
                <a16:creationId xmlns:a16="http://schemas.microsoft.com/office/drawing/2014/main" id="{898FA42B-B191-494D-BFD0-5202D3AC991D}"/>
              </a:ext>
            </a:extLst>
          </p:cNvPr>
          <p:cNvSpPr/>
          <p:nvPr/>
        </p:nvSpPr>
        <p:spPr>
          <a:xfrm>
            <a:off x="4001341" y="5210310"/>
            <a:ext cx="1661480" cy="369332"/>
          </a:xfrm>
          <a:prstGeom prst="rect">
            <a:avLst/>
          </a:prstGeom>
        </p:spPr>
        <p:txBody>
          <a:bodyPr wrap="none">
            <a:spAutoFit/>
          </a:bodyPr>
          <a:lstStyle/>
          <a:p>
            <a:r>
              <a:rPr lang="en-US" dirty="0"/>
              <a:t>Students Sector</a:t>
            </a:r>
          </a:p>
        </p:txBody>
      </p:sp>
      <p:sp>
        <p:nvSpPr>
          <p:cNvPr id="42" name="Rectangle 41">
            <a:extLst>
              <a:ext uri="{FF2B5EF4-FFF2-40B4-BE49-F238E27FC236}">
                <a16:creationId xmlns:a16="http://schemas.microsoft.com/office/drawing/2014/main" id="{37B4E4FD-4EEE-46B3-8233-E26F689A51BA}"/>
              </a:ext>
            </a:extLst>
          </p:cNvPr>
          <p:cNvSpPr/>
          <p:nvPr/>
        </p:nvSpPr>
        <p:spPr>
          <a:xfrm>
            <a:off x="6110575" y="5210310"/>
            <a:ext cx="2092368" cy="369332"/>
          </a:xfrm>
          <a:prstGeom prst="rect">
            <a:avLst/>
          </a:prstGeom>
        </p:spPr>
        <p:txBody>
          <a:bodyPr wrap="none">
            <a:spAutoFit/>
          </a:bodyPr>
          <a:lstStyle/>
          <a:p>
            <a:r>
              <a:rPr lang="en-US" dirty="0"/>
              <a:t>Management Sector</a:t>
            </a:r>
          </a:p>
        </p:txBody>
      </p:sp>
      <p:sp>
        <p:nvSpPr>
          <p:cNvPr id="44" name="Rectangle 43">
            <a:extLst>
              <a:ext uri="{FF2B5EF4-FFF2-40B4-BE49-F238E27FC236}">
                <a16:creationId xmlns:a16="http://schemas.microsoft.com/office/drawing/2014/main" id="{413130F5-61CE-498F-8345-6AD846577B1A}"/>
              </a:ext>
            </a:extLst>
          </p:cNvPr>
          <p:cNvSpPr/>
          <p:nvPr/>
        </p:nvSpPr>
        <p:spPr>
          <a:xfrm>
            <a:off x="8730645" y="5210310"/>
            <a:ext cx="1513556" cy="369332"/>
          </a:xfrm>
          <a:prstGeom prst="rect">
            <a:avLst/>
          </a:prstGeom>
        </p:spPr>
        <p:txBody>
          <a:bodyPr wrap="none">
            <a:spAutoFit/>
          </a:bodyPr>
          <a:lstStyle/>
          <a:p>
            <a:r>
              <a:rPr lang="en-US" dirty="0"/>
              <a:t>Logistic sector</a:t>
            </a:r>
          </a:p>
        </p:txBody>
      </p:sp>
    </p:spTree>
    <p:extLst>
      <p:ext uri="{BB962C8B-B14F-4D97-AF65-F5344CB8AC3E}">
        <p14:creationId xmlns:p14="http://schemas.microsoft.com/office/powerpoint/2010/main" val="156730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3D42A22-8104-47C6-967F-A749A7AA8CAC}"/>
              </a:ext>
            </a:extLst>
          </p:cNvPr>
          <p:cNvSpPr txBox="1">
            <a:spLocks/>
          </p:cNvSpPr>
          <p:nvPr/>
        </p:nvSpPr>
        <p:spPr>
          <a:xfrm>
            <a:off x="838200" y="365125"/>
            <a:ext cx="10515600" cy="1006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b="1" dirty="0">
                <a:solidFill>
                  <a:srgbClr val="C00000"/>
                </a:solidFill>
              </a:rPr>
              <a:t>Reduce the number of Human Resources</a:t>
            </a:r>
            <a:endParaRPr lang="en-US" sz="4400" dirty="0">
              <a:solidFill>
                <a:srgbClr val="C00000"/>
              </a:solidFill>
            </a:endParaRPr>
          </a:p>
        </p:txBody>
      </p:sp>
      <p:sp>
        <p:nvSpPr>
          <p:cNvPr id="6" name="Rectangle 5">
            <a:extLst>
              <a:ext uri="{FF2B5EF4-FFF2-40B4-BE49-F238E27FC236}">
                <a16:creationId xmlns:a16="http://schemas.microsoft.com/office/drawing/2014/main" id="{9F29ED5C-AFF3-4762-AEFE-C5DB48A202CA}"/>
              </a:ext>
            </a:extLst>
          </p:cNvPr>
          <p:cNvSpPr/>
          <p:nvPr/>
        </p:nvSpPr>
        <p:spPr>
          <a:xfrm>
            <a:off x="0" y="5991468"/>
            <a:ext cx="12192000" cy="87166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849572AF-97C9-45CF-A0AE-30183EC63BA5}"/>
              </a:ext>
            </a:extLst>
          </p:cNvPr>
          <p:cNvGrpSpPr/>
          <p:nvPr/>
        </p:nvGrpSpPr>
        <p:grpSpPr>
          <a:xfrm>
            <a:off x="602400" y="6074926"/>
            <a:ext cx="698123" cy="698123"/>
            <a:chOff x="602400" y="6074926"/>
            <a:chExt cx="698123" cy="698123"/>
          </a:xfrm>
        </p:grpSpPr>
        <p:sp>
          <p:nvSpPr>
            <p:cNvPr id="10" name="Rectangle: Rounded Corners 9">
              <a:extLst>
                <a:ext uri="{FF2B5EF4-FFF2-40B4-BE49-F238E27FC236}">
                  <a16:creationId xmlns:a16="http://schemas.microsoft.com/office/drawing/2014/main" id="{C0107552-ED5F-486F-90DB-EF978B2B98E4}"/>
                </a:ext>
              </a:extLst>
            </p:cNvPr>
            <p:cNvSpPr/>
            <p:nvPr/>
          </p:nvSpPr>
          <p:spPr>
            <a:xfrm>
              <a:off x="602400" y="6074926"/>
              <a:ext cx="698123" cy="69812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91D3349-E334-44DF-A180-81C7AFE0B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705" y="6184231"/>
              <a:ext cx="475429" cy="475429"/>
            </a:xfrm>
            <a:prstGeom prst="rect">
              <a:avLst/>
            </a:prstGeom>
          </p:spPr>
        </p:pic>
      </p:grpSp>
      <p:sp>
        <p:nvSpPr>
          <p:cNvPr id="12" name="Rectangle 11">
            <a:extLst>
              <a:ext uri="{FF2B5EF4-FFF2-40B4-BE49-F238E27FC236}">
                <a16:creationId xmlns:a16="http://schemas.microsoft.com/office/drawing/2014/main" id="{8D6A4C5C-BC92-4573-A12E-14DA0B2B4134}"/>
              </a:ext>
            </a:extLst>
          </p:cNvPr>
          <p:cNvSpPr/>
          <p:nvPr/>
        </p:nvSpPr>
        <p:spPr>
          <a:xfrm>
            <a:off x="1354610" y="6162909"/>
            <a:ext cx="1699650" cy="523220"/>
          </a:xfrm>
          <a:prstGeom prst="rect">
            <a:avLst/>
          </a:prstGeom>
        </p:spPr>
        <p:txBody>
          <a:bodyPr wrap="square">
            <a:spAutoFit/>
          </a:bodyPr>
          <a:lstStyle/>
          <a:p>
            <a:r>
              <a:rPr lang="en-GB" sz="1400" b="1" dirty="0">
                <a:solidFill>
                  <a:schemeClr val="bg1"/>
                </a:solidFill>
              </a:rPr>
              <a:t>Reduce the number</a:t>
            </a:r>
            <a:r>
              <a:rPr lang="en-GB" sz="1400" dirty="0">
                <a:solidFill>
                  <a:schemeClr val="bg1"/>
                </a:solidFill>
              </a:rPr>
              <a:t> of Human Resources</a:t>
            </a:r>
          </a:p>
        </p:txBody>
      </p:sp>
      <p:grpSp>
        <p:nvGrpSpPr>
          <p:cNvPr id="13" name="Group 12">
            <a:extLst>
              <a:ext uri="{FF2B5EF4-FFF2-40B4-BE49-F238E27FC236}">
                <a16:creationId xmlns:a16="http://schemas.microsoft.com/office/drawing/2014/main" id="{11E8F8CC-1E7C-4E00-B0C3-87BB0C07F539}"/>
              </a:ext>
            </a:extLst>
          </p:cNvPr>
          <p:cNvGrpSpPr/>
          <p:nvPr/>
        </p:nvGrpSpPr>
        <p:grpSpPr>
          <a:xfrm>
            <a:off x="6317528" y="6083801"/>
            <a:ext cx="698123" cy="698123"/>
            <a:chOff x="6317528" y="6083801"/>
            <a:chExt cx="698123" cy="698123"/>
          </a:xfrm>
        </p:grpSpPr>
        <p:sp>
          <p:nvSpPr>
            <p:cNvPr id="14" name="Rectangle: Rounded Corners 13">
              <a:extLst>
                <a:ext uri="{FF2B5EF4-FFF2-40B4-BE49-F238E27FC236}">
                  <a16:creationId xmlns:a16="http://schemas.microsoft.com/office/drawing/2014/main" id="{9F9726D1-D333-40C7-941A-391F6E596F08}"/>
                </a:ext>
              </a:extLst>
            </p:cNvPr>
            <p:cNvSpPr/>
            <p:nvPr/>
          </p:nvSpPr>
          <p:spPr>
            <a:xfrm>
              <a:off x="6317528" y="6083801"/>
              <a:ext cx="698123" cy="698123"/>
            </a:xfrm>
            <a:prstGeom prst="roundRect">
              <a:avLst/>
            </a:prstGeom>
            <a:solidFill>
              <a:schemeClr val="bg1"/>
            </a:solid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3AA1AD3-A6D0-445A-88E1-30E4F5D2D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9605" y="6214963"/>
              <a:ext cx="450982" cy="450982"/>
            </a:xfrm>
            <a:prstGeom prst="rect">
              <a:avLst/>
            </a:prstGeom>
          </p:spPr>
        </p:pic>
      </p:grpSp>
      <p:sp>
        <p:nvSpPr>
          <p:cNvPr id="16" name="Rectangle 15">
            <a:extLst>
              <a:ext uri="{FF2B5EF4-FFF2-40B4-BE49-F238E27FC236}">
                <a16:creationId xmlns:a16="http://schemas.microsoft.com/office/drawing/2014/main" id="{ABBCE89B-531D-4E46-A0CE-2F1F1B3595DC}"/>
              </a:ext>
            </a:extLst>
          </p:cNvPr>
          <p:cNvSpPr/>
          <p:nvPr/>
        </p:nvSpPr>
        <p:spPr>
          <a:xfrm>
            <a:off x="7123552" y="6169194"/>
            <a:ext cx="1764891" cy="523220"/>
          </a:xfrm>
          <a:prstGeom prst="rect">
            <a:avLst/>
          </a:prstGeom>
        </p:spPr>
        <p:txBody>
          <a:bodyPr wrap="square">
            <a:spAutoFit/>
          </a:bodyPr>
          <a:lstStyle/>
          <a:p>
            <a:r>
              <a:rPr lang="en-US" sz="1400" b="1" dirty="0">
                <a:solidFill>
                  <a:schemeClr val="bg1"/>
                </a:solidFill>
              </a:rPr>
              <a:t>Facilitating</a:t>
            </a:r>
            <a:r>
              <a:rPr lang="en-US" sz="1400" dirty="0">
                <a:solidFill>
                  <a:schemeClr val="bg1"/>
                </a:solidFill>
              </a:rPr>
              <a:t> the Educational Process</a:t>
            </a:r>
          </a:p>
        </p:txBody>
      </p:sp>
      <p:grpSp>
        <p:nvGrpSpPr>
          <p:cNvPr id="17" name="Group 16">
            <a:extLst>
              <a:ext uri="{FF2B5EF4-FFF2-40B4-BE49-F238E27FC236}">
                <a16:creationId xmlns:a16="http://schemas.microsoft.com/office/drawing/2014/main" id="{8074C2D7-92A4-438A-8FDE-391B419AEFE3}"/>
              </a:ext>
            </a:extLst>
          </p:cNvPr>
          <p:cNvGrpSpPr/>
          <p:nvPr/>
        </p:nvGrpSpPr>
        <p:grpSpPr>
          <a:xfrm>
            <a:off x="8994636" y="6077515"/>
            <a:ext cx="698123" cy="698123"/>
            <a:chOff x="8994636" y="6077515"/>
            <a:chExt cx="698123" cy="698123"/>
          </a:xfrm>
        </p:grpSpPr>
        <p:sp>
          <p:nvSpPr>
            <p:cNvPr id="18" name="Rectangle: Rounded Corners 17">
              <a:extLst>
                <a:ext uri="{FF2B5EF4-FFF2-40B4-BE49-F238E27FC236}">
                  <a16:creationId xmlns:a16="http://schemas.microsoft.com/office/drawing/2014/main" id="{3FE0496E-16F5-4A99-A156-880BA7EC9616}"/>
                </a:ext>
              </a:extLst>
            </p:cNvPr>
            <p:cNvSpPr/>
            <p:nvPr/>
          </p:nvSpPr>
          <p:spPr>
            <a:xfrm>
              <a:off x="8994636" y="6077515"/>
              <a:ext cx="698123" cy="698123"/>
            </a:xfrm>
            <a:prstGeom prst="roundRect">
              <a:avLst/>
            </a:prstGeom>
            <a:solidFill>
              <a:schemeClr val="bg1"/>
            </a:solidFill>
            <a:ln w="28575">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5661EBCE-D133-4D35-93E6-B27CFACE0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2646" y="6174001"/>
              <a:ext cx="513938" cy="513938"/>
            </a:xfrm>
            <a:prstGeom prst="rect">
              <a:avLst/>
            </a:prstGeom>
          </p:spPr>
        </p:pic>
      </p:grpSp>
      <p:sp>
        <p:nvSpPr>
          <p:cNvPr id="20" name="Rectangle 19">
            <a:extLst>
              <a:ext uri="{FF2B5EF4-FFF2-40B4-BE49-F238E27FC236}">
                <a16:creationId xmlns:a16="http://schemas.microsoft.com/office/drawing/2014/main" id="{99DADFAF-FDD2-4A7D-B5D3-97E88572FAC6}"/>
              </a:ext>
            </a:extLst>
          </p:cNvPr>
          <p:cNvSpPr/>
          <p:nvPr/>
        </p:nvSpPr>
        <p:spPr>
          <a:xfrm>
            <a:off x="9798952" y="6268056"/>
            <a:ext cx="1498487" cy="307777"/>
          </a:xfrm>
          <a:prstGeom prst="rect">
            <a:avLst/>
          </a:prstGeom>
        </p:spPr>
        <p:txBody>
          <a:bodyPr wrap="none">
            <a:spAutoFit/>
          </a:bodyPr>
          <a:lstStyle/>
          <a:p>
            <a:r>
              <a:rPr lang="en-US" sz="1400" dirty="0">
                <a:solidFill>
                  <a:schemeClr val="bg1"/>
                </a:solidFill>
              </a:rPr>
              <a:t>Innovation Center</a:t>
            </a:r>
          </a:p>
        </p:txBody>
      </p:sp>
      <p:grpSp>
        <p:nvGrpSpPr>
          <p:cNvPr id="21" name="Group 20">
            <a:extLst>
              <a:ext uri="{FF2B5EF4-FFF2-40B4-BE49-F238E27FC236}">
                <a16:creationId xmlns:a16="http://schemas.microsoft.com/office/drawing/2014/main" id="{B3505ACF-78B8-4C35-94F2-FEFC5E454ADB}"/>
              </a:ext>
            </a:extLst>
          </p:cNvPr>
          <p:cNvGrpSpPr/>
          <p:nvPr/>
        </p:nvGrpSpPr>
        <p:grpSpPr>
          <a:xfrm>
            <a:off x="3626923" y="6080290"/>
            <a:ext cx="698123" cy="698123"/>
            <a:chOff x="3626923" y="6080290"/>
            <a:chExt cx="698123" cy="698123"/>
          </a:xfrm>
        </p:grpSpPr>
        <p:sp>
          <p:nvSpPr>
            <p:cNvPr id="22" name="Rectangle: Rounded Corners 21">
              <a:extLst>
                <a:ext uri="{FF2B5EF4-FFF2-40B4-BE49-F238E27FC236}">
                  <a16:creationId xmlns:a16="http://schemas.microsoft.com/office/drawing/2014/main" id="{27EA68B5-B3AD-404A-957E-EA62EB219BC6}"/>
                </a:ext>
              </a:extLst>
            </p:cNvPr>
            <p:cNvSpPr/>
            <p:nvPr/>
          </p:nvSpPr>
          <p:spPr>
            <a:xfrm>
              <a:off x="3626923" y="6080290"/>
              <a:ext cx="698123" cy="698123"/>
            </a:xfrm>
            <a:prstGeom prst="roundRect">
              <a:avLst/>
            </a:prstGeom>
            <a:solidFill>
              <a:schemeClr val="bg1"/>
            </a:solidFill>
            <a:ln w="28575">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B549CF07-AAE5-487D-B6A2-FFEBD414DC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4465" y="6174001"/>
              <a:ext cx="498636" cy="498636"/>
            </a:xfrm>
            <a:prstGeom prst="rect">
              <a:avLst/>
            </a:prstGeom>
          </p:spPr>
        </p:pic>
      </p:grpSp>
      <p:sp>
        <p:nvSpPr>
          <p:cNvPr id="24" name="Rectangle 23">
            <a:extLst>
              <a:ext uri="{FF2B5EF4-FFF2-40B4-BE49-F238E27FC236}">
                <a16:creationId xmlns:a16="http://schemas.microsoft.com/office/drawing/2014/main" id="{16769476-3926-4EE8-8C09-F5C89006237E}"/>
              </a:ext>
            </a:extLst>
          </p:cNvPr>
          <p:cNvSpPr/>
          <p:nvPr/>
        </p:nvSpPr>
        <p:spPr>
          <a:xfrm>
            <a:off x="4432588" y="6279148"/>
            <a:ext cx="1023292" cy="307777"/>
          </a:xfrm>
          <a:prstGeom prst="rect">
            <a:avLst/>
          </a:prstGeom>
        </p:spPr>
        <p:txBody>
          <a:bodyPr wrap="none">
            <a:spAutoFit/>
          </a:bodyPr>
          <a:lstStyle/>
          <a:p>
            <a:r>
              <a:rPr lang="en-US" sz="1400" dirty="0">
                <a:solidFill>
                  <a:schemeClr val="bg1"/>
                </a:solidFill>
              </a:rPr>
              <a:t>ERP System</a:t>
            </a:r>
          </a:p>
        </p:txBody>
      </p:sp>
      <p:sp>
        <p:nvSpPr>
          <p:cNvPr id="26" name="TextBox 25">
            <a:extLst>
              <a:ext uri="{FF2B5EF4-FFF2-40B4-BE49-F238E27FC236}">
                <a16:creationId xmlns:a16="http://schemas.microsoft.com/office/drawing/2014/main" id="{239158AA-2718-4ABA-A385-DCDDB1ABAD02}"/>
              </a:ext>
            </a:extLst>
          </p:cNvPr>
          <p:cNvSpPr txBox="1"/>
          <p:nvPr/>
        </p:nvSpPr>
        <p:spPr>
          <a:xfrm>
            <a:off x="5069541" y="1223566"/>
            <a:ext cx="4948517" cy="523220"/>
          </a:xfrm>
          <a:prstGeom prst="rect">
            <a:avLst/>
          </a:prstGeom>
          <a:noFill/>
        </p:spPr>
        <p:txBody>
          <a:bodyPr wrap="square" rtlCol="1">
            <a:spAutoFit/>
          </a:bodyPr>
          <a:lstStyle/>
          <a:p>
            <a:pPr algn="r"/>
            <a:r>
              <a:rPr lang="en-US" sz="2800" dirty="0"/>
              <a:t>Automating manual processes</a:t>
            </a:r>
            <a:endParaRPr lang="ar-EG" sz="2800" dirty="0"/>
          </a:p>
        </p:txBody>
      </p:sp>
      <p:sp>
        <p:nvSpPr>
          <p:cNvPr id="2" name="Rectangle 1">
            <a:extLst>
              <a:ext uri="{FF2B5EF4-FFF2-40B4-BE49-F238E27FC236}">
                <a16:creationId xmlns:a16="http://schemas.microsoft.com/office/drawing/2014/main" id="{0FAB9513-A780-4D53-B0C4-F67C32F0DA5E}"/>
              </a:ext>
            </a:extLst>
          </p:cNvPr>
          <p:cNvSpPr/>
          <p:nvPr/>
        </p:nvSpPr>
        <p:spPr>
          <a:xfrm>
            <a:off x="835357" y="2814651"/>
            <a:ext cx="8761227" cy="2031325"/>
          </a:xfrm>
          <a:prstGeom prst="rect">
            <a:avLst/>
          </a:prstGeom>
        </p:spPr>
        <p:txBody>
          <a:bodyPr wrap="square">
            <a:spAutoFit/>
          </a:bodyPr>
          <a:lstStyle/>
          <a:p>
            <a:pPr marL="285750" indent="-285750">
              <a:buFont typeface="Arial" panose="020B0604020202020204" pitchFamily="34" charset="0"/>
              <a:buChar char="•"/>
            </a:pPr>
            <a:r>
              <a:rPr lang="en-US" dirty="0"/>
              <a:t>Request for the exchange of teaching hours</a:t>
            </a:r>
          </a:p>
          <a:p>
            <a:pPr marL="285750" indent="-285750">
              <a:buFont typeface="Arial" panose="020B0604020202020204" pitchFamily="34" charset="0"/>
              <a:buChar char="•"/>
            </a:pPr>
            <a:r>
              <a:rPr lang="en-US" dirty="0"/>
              <a:t>Request for the exchange of hours exceeding the quorum for lecturers</a:t>
            </a:r>
          </a:p>
          <a:p>
            <a:pPr marL="285750" indent="-285750">
              <a:buFont typeface="Arial" panose="020B0604020202020204" pitchFamily="34" charset="0"/>
              <a:buChar char="•"/>
            </a:pPr>
            <a:r>
              <a:rPr lang="en-US" dirty="0"/>
              <a:t>Request for hiring an external lectures for a semester</a:t>
            </a:r>
          </a:p>
          <a:p>
            <a:pPr marL="285750" indent="-285750">
              <a:buFont typeface="Arial" panose="020B0604020202020204" pitchFamily="34" charset="0"/>
              <a:buChar char="•"/>
            </a:pPr>
            <a:r>
              <a:rPr lang="en-US" dirty="0"/>
              <a:t>Request for the modification of the academic schedule after the beginning of the study</a:t>
            </a:r>
          </a:p>
          <a:p>
            <a:pPr marL="285750" indent="-285750">
              <a:buFont typeface="Arial" panose="020B0604020202020204" pitchFamily="34" charset="0"/>
              <a:buChar char="•"/>
            </a:pPr>
            <a:r>
              <a:rPr lang="en-US" dirty="0"/>
              <a:t>Request for payment of education fees</a:t>
            </a:r>
          </a:p>
          <a:p>
            <a:pPr marL="285750" indent="-285750">
              <a:buFont typeface="Arial" panose="020B0604020202020204" pitchFamily="34" charset="0"/>
              <a:buChar char="•"/>
            </a:pPr>
            <a:r>
              <a:rPr lang="en-US" dirty="0"/>
              <a:t>Request for a faculty member promotion</a:t>
            </a:r>
          </a:p>
          <a:p>
            <a:pPr marL="285750" indent="-285750">
              <a:buFont typeface="Arial" panose="020B0604020202020204" pitchFamily="34" charset="0"/>
              <a:buChar char="•"/>
            </a:pPr>
            <a:r>
              <a:rPr lang="en-US" dirty="0"/>
              <a:t>Request for Research Publication Awards</a:t>
            </a:r>
          </a:p>
        </p:txBody>
      </p:sp>
      <p:sp>
        <p:nvSpPr>
          <p:cNvPr id="31" name="TextBox 30">
            <a:extLst>
              <a:ext uri="{FF2B5EF4-FFF2-40B4-BE49-F238E27FC236}">
                <a16:creationId xmlns:a16="http://schemas.microsoft.com/office/drawing/2014/main" id="{21949AFE-E1ED-4E0A-9337-35EA5F040850}"/>
              </a:ext>
            </a:extLst>
          </p:cNvPr>
          <p:cNvSpPr txBox="1"/>
          <p:nvPr/>
        </p:nvSpPr>
        <p:spPr>
          <a:xfrm>
            <a:off x="835357" y="2293251"/>
            <a:ext cx="4948517" cy="523220"/>
          </a:xfrm>
          <a:prstGeom prst="rect">
            <a:avLst/>
          </a:prstGeom>
          <a:noFill/>
        </p:spPr>
        <p:txBody>
          <a:bodyPr wrap="square" rtlCol="1">
            <a:spAutoFit/>
          </a:bodyPr>
          <a:lstStyle/>
          <a:p>
            <a:r>
              <a:rPr lang="en-US" sz="2800" b="1" dirty="0">
                <a:solidFill>
                  <a:schemeClr val="accent6"/>
                </a:solidFill>
              </a:rPr>
              <a:t>Education sector</a:t>
            </a:r>
          </a:p>
        </p:txBody>
      </p:sp>
      <p:pic>
        <p:nvPicPr>
          <p:cNvPr id="32" name="Picture 31">
            <a:extLst>
              <a:ext uri="{FF2B5EF4-FFF2-40B4-BE49-F238E27FC236}">
                <a16:creationId xmlns:a16="http://schemas.microsoft.com/office/drawing/2014/main" id="{51A597F3-40DB-4937-8737-FCDEED59C4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83837" y="2605227"/>
            <a:ext cx="2192875" cy="2192875"/>
          </a:xfrm>
          <a:prstGeom prst="rect">
            <a:avLst/>
          </a:prstGeom>
        </p:spPr>
      </p:pic>
    </p:spTree>
    <p:extLst>
      <p:ext uri="{BB962C8B-B14F-4D97-AF65-F5344CB8AC3E}">
        <p14:creationId xmlns:p14="http://schemas.microsoft.com/office/powerpoint/2010/main" val="191612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3D42A22-8104-47C6-967F-A749A7AA8CAC}"/>
              </a:ext>
            </a:extLst>
          </p:cNvPr>
          <p:cNvSpPr txBox="1">
            <a:spLocks/>
          </p:cNvSpPr>
          <p:nvPr/>
        </p:nvSpPr>
        <p:spPr>
          <a:xfrm>
            <a:off x="838200" y="365125"/>
            <a:ext cx="10515600" cy="1006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b="1" dirty="0">
                <a:solidFill>
                  <a:srgbClr val="C00000"/>
                </a:solidFill>
              </a:rPr>
              <a:t>Reduce the number of Human Resources</a:t>
            </a:r>
            <a:endParaRPr lang="en-US" sz="4400" dirty="0">
              <a:solidFill>
                <a:srgbClr val="C00000"/>
              </a:solidFill>
            </a:endParaRPr>
          </a:p>
        </p:txBody>
      </p:sp>
      <p:sp>
        <p:nvSpPr>
          <p:cNvPr id="6" name="Rectangle 5">
            <a:extLst>
              <a:ext uri="{FF2B5EF4-FFF2-40B4-BE49-F238E27FC236}">
                <a16:creationId xmlns:a16="http://schemas.microsoft.com/office/drawing/2014/main" id="{9F29ED5C-AFF3-4762-AEFE-C5DB48A202CA}"/>
              </a:ext>
            </a:extLst>
          </p:cNvPr>
          <p:cNvSpPr/>
          <p:nvPr/>
        </p:nvSpPr>
        <p:spPr>
          <a:xfrm>
            <a:off x="0" y="5991468"/>
            <a:ext cx="12192000" cy="87166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849572AF-97C9-45CF-A0AE-30183EC63BA5}"/>
              </a:ext>
            </a:extLst>
          </p:cNvPr>
          <p:cNvGrpSpPr/>
          <p:nvPr/>
        </p:nvGrpSpPr>
        <p:grpSpPr>
          <a:xfrm>
            <a:off x="602400" y="6074926"/>
            <a:ext cx="698123" cy="698123"/>
            <a:chOff x="602400" y="6074926"/>
            <a:chExt cx="698123" cy="698123"/>
          </a:xfrm>
        </p:grpSpPr>
        <p:sp>
          <p:nvSpPr>
            <p:cNvPr id="10" name="Rectangle: Rounded Corners 9">
              <a:extLst>
                <a:ext uri="{FF2B5EF4-FFF2-40B4-BE49-F238E27FC236}">
                  <a16:creationId xmlns:a16="http://schemas.microsoft.com/office/drawing/2014/main" id="{C0107552-ED5F-486F-90DB-EF978B2B98E4}"/>
                </a:ext>
              </a:extLst>
            </p:cNvPr>
            <p:cNvSpPr/>
            <p:nvPr/>
          </p:nvSpPr>
          <p:spPr>
            <a:xfrm>
              <a:off x="602400" y="6074926"/>
              <a:ext cx="698123" cy="69812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91D3349-E334-44DF-A180-81C7AFE0B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705" y="6184231"/>
              <a:ext cx="475429" cy="475429"/>
            </a:xfrm>
            <a:prstGeom prst="rect">
              <a:avLst/>
            </a:prstGeom>
          </p:spPr>
        </p:pic>
      </p:grpSp>
      <p:sp>
        <p:nvSpPr>
          <p:cNvPr id="12" name="Rectangle 11">
            <a:extLst>
              <a:ext uri="{FF2B5EF4-FFF2-40B4-BE49-F238E27FC236}">
                <a16:creationId xmlns:a16="http://schemas.microsoft.com/office/drawing/2014/main" id="{8D6A4C5C-BC92-4573-A12E-14DA0B2B4134}"/>
              </a:ext>
            </a:extLst>
          </p:cNvPr>
          <p:cNvSpPr/>
          <p:nvPr/>
        </p:nvSpPr>
        <p:spPr>
          <a:xfrm>
            <a:off x="1354610" y="6162909"/>
            <a:ext cx="1699650" cy="523220"/>
          </a:xfrm>
          <a:prstGeom prst="rect">
            <a:avLst/>
          </a:prstGeom>
        </p:spPr>
        <p:txBody>
          <a:bodyPr wrap="square">
            <a:spAutoFit/>
          </a:bodyPr>
          <a:lstStyle/>
          <a:p>
            <a:r>
              <a:rPr lang="en-GB" sz="1400" b="1" dirty="0">
                <a:solidFill>
                  <a:schemeClr val="bg1"/>
                </a:solidFill>
              </a:rPr>
              <a:t>Reduce the number</a:t>
            </a:r>
            <a:r>
              <a:rPr lang="en-GB" sz="1400" dirty="0">
                <a:solidFill>
                  <a:schemeClr val="bg1"/>
                </a:solidFill>
              </a:rPr>
              <a:t> of Human Resources</a:t>
            </a:r>
          </a:p>
        </p:txBody>
      </p:sp>
      <p:grpSp>
        <p:nvGrpSpPr>
          <p:cNvPr id="13" name="Group 12">
            <a:extLst>
              <a:ext uri="{FF2B5EF4-FFF2-40B4-BE49-F238E27FC236}">
                <a16:creationId xmlns:a16="http://schemas.microsoft.com/office/drawing/2014/main" id="{11E8F8CC-1E7C-4E00-B0C3-87BB0C07F539}"/>
              </a:ext>
            </a:extLst>
          </p:cNvPr>
          <p:cNvGrpSpPr/>
          <p:nvPr/>
        </p:nvGrpSpPr>
        <p:grpSpPr>
          <a:xfrm>
            <a:off x="6317528" y="6083801"/>
            <a:ext cx="698123" cy="698123"/>
            <a:chOff x="6317528" y="6083801"/>
            <a:chExt cx="698123" cy="698123"/>
          </a:xfrm>
        </p:grpSpPr>
        <p:sp>
          <p:nvSpPr>
            <p:cNvPr id="14" name="Rectangle: Rounded Corners 13">
              <a:extLst>
                <a:ext uri="{FF2B5EF4-FFF2-40B4-BE49-F238E27FC236}">
                  <a16:creationId xmlns:a16="http://schemas.microsoft.com/office/drawing/2014/main" id="{9F9726D1-D333-40C7-941A-391F6E596F08}"/>
                </a:ext>
              </a:extLst>
            </p:cNvPr>
            <p:cNvSpPr/>
            <p:nvPr/>
          </p:nvSpPr>
          <p:spPr>
            <a:xfrm>
              <a:off x="6317528" y="6083801"/>
              <a:ext cx="698123" cy="698123"/>
            </a:xfrm>
            <a:prstGeom prst="roundRect">
              <a:avLst/>
            </a:prstGeom>
            <a:solidFill>
              <a:schemeClr val="bg1"/>
            </a:solid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3AA1AD3-A6D0-445A-88E1-30E4F5D2D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9605" y="6214963"/>
              <a:ext cx="450982" cy="450982"/>
            </a:xfrm>
            <a:prstGeom prst="rect">
              <a:avLst/>
            </a:prstGeom>
          </p:spPr>
        </p:pic>
      </p:grpSp>
      <p:sp>
        <p:nvSpPr>
          <p:cNvPr id="16" name="Rectangle 15">
            <a:extLst>
              <a:ext uri="{FF2B5EF4-FFF2-40B4-BE49-F238E27FC236}">
                <a16:creationId xmlns:a16="http://schemas.microsoft.com/office/drawing/2014/main" id="{ABBCE89B-531D-4E46-A0CE-2F1F1B3595DC}"/>
              </a:ext>
            </a:extLst>
          </p:cNvPr>
          <p:cNvSpPr/>
          <p:nvPr/>
        </p:nvSpPr>
        <p:spPr>
          <a:xfrm>
            <a:off x="7123552" y="6169194"/>
            <a:ext cx="1764891" cy="523220"/>
          </a:xfrm>
          <a:prstGeom prst="rect">
            <a:avLst/>
          </a:prstGeom>
        </p:spPr>
        <p:txBody>
          <a:bodyPr wrap="square">
            <a:spAutoFit/>
          </a:bodyPr>
          <a:lstStyle/>
          <a:p>
            <a:r>
              <a:rPr lang="en-US" sz="1400" b="1" dirty="0">
                <a:solidFill>
                  <a:schemeClr val="bg1"/>
                </a:solidFill>
              </a:rPr>
              <a:t>Facilitating</a:t>
            </a:r>
            <a:r>
              <a:rPr lang="en-US" sz="1400" dirty="0">
                <a:solidFill>
                  <a:schemeClr val="bg1"/>
                </a:solidFill>
              </a:rPr>
              <a:t> the Educational Process</a:t>
            </a:r>
          </a:p>
        </p:txBody>
      </p:sp>
      <p:grpSp>
        <p:nvGrpSpPr>
          <p:cNvPr id="17" name="Group 16">
            <a:extLst>
              <a:ext uri="{FF2B5EF4-FFF2-40B4-BE49-F238E27FC236}">
                <a16:creationId xmlns:a16="http://schemas.microsoft.com/office/drawing/2014/main" id="{8074C2D7-92A4-438A-8FDE-391B419AEFE3}"/>
              </a:ext>
            </a:extLst>
          </p:cNvPr>
          <p:cNvGrpSpPr/>
          <p:nvPr/>
        </p:nvGrpSpPr>
        <p:grpSpPr>
          <a:xfrm>
            <a:off x="8994636" y="6077515"/>
            <a:ext cx="698123" cy="698123"/>
            <a:chOff x="8994636" y="6077515"/>
            <a:chExt cx="698123" cy="698123"/>
          </a:xfrm>
        </p:grpSpPr>
        <p:sp>
          <p:nvSpPr>
            <p:cNvPr id="18" name="Rectangle: Rounded Corners 17">
              <a:extLst>
                <a:ext uri="{FF2B5EF4-FFF2-40B4-BE49-F238E27FC236}">
                  <a16:creationId xmlns:a16="http://schemas.microsoft.com/office/drawing/2014/main" id="{3FE0496E-16F5-4A99-A156-880BA7EC9616}"/>
                </a:ext>
              </a:extLst>
            </p:cNvPr>
            <p:cNvSpPr/>
            <p:nvPr/>
          </p:nvSpPr>
          <p:spPr>
            <a:xfrm>
              <a:off x="8994636" y="6077515"/>
              <a:ext cx="698123" cy="698123"/>
            </a:xfrm>
            <a:prstGeom prst="roundRect">
              <a:avLst/>
            </a:prstGeom>
            <a:solidFill>
              <a:schemeClr val="bg1"/>
            </a:solidFill>
            <a:ln w="28575">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5661EBCE-D133-4D35-93E6-B27CFACE0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2646" y="6174001"/>
              <a:ext cx="513938" cy="513938"/>
            </a:xfrm>
            <a:prstGeom prst="rect">
              <a:avLst/>
            </a:prstGeom>
          </p:spPr>
        </p:pic>
      </p:grpSp>
      <p:sp>
        <p:nvSpPr>
          <p:cNvPr id="20" name="Rectangle 19">
            <a:extLst>
              <a:ext uri="{FF2B5EF4-FFF2-40B4-BE49-F238E27FC236}">
                <a16:creationId xmlns:a16="http://schemas.microsoft.com/office/drawing/2014/main" id="{99DADFAF-FDD2-4A7D-B5D3-97E88572FAC6}"/>
              </a:ext>
            </a:extLst>
          </p:cNvPr>
          <p:cNvSpPr/>
          <p:nvPr/>
        </p:nvSpPr>
        <p:spPr>
          <a:xfrm>
            <a:off x="9798952" y="6268056"/>
            <a:ext cx="1498487" cy="307777"/>
          </a:xfrm>
          <a:prstGeom prst="rect">
            <a:avLst/>
          </a:prstGeom>
        </p:spPr>
        <p:txBody>
          <a:bodyPr wrap="none">
            <a:spAutoFit/>
          </a:bodyPr>
          <a:lstStyle/>
          <a:p>
            <a:r>
              <a:rPr lang="en-US" sz="1400" dirty="0">
                <a:solidFill>
                  <a:schemeClr val="bg1"/>
                </a:solidFill>
              </a:rPr>
              <a:t>Innovation Center</a:t>
            </a:r>
          </a:p>
        </p:txBody>
      </p:sp>
      <p:grpSp>
        <p:nvGrpSpPr>
          <p:cNvPr id="21" name="Group 20">
            <a:extLst>
              <a:ext uri="{FF2B5EF4-FFF2-40B4-BE49-F238E27FC236}">
                <a16:creationId xmlns:a16="http://schemas.microsoft.com/office/drawing/2014/main" id="{B3505ACF-78B8-4C35-94F2-FEFC5E454ADB}"/>
              </a:ext>
            </a:extLst>
          </p:cNvPr>
          <p:cNvGrpSpPr/>
          <p:nvPr/>
        </p:nvGrpSpPr>
        <p:grpSpPr>
          <a:xfrm>
            <a:off x="3626923" y="6080290"/>
            <a:ext cx="698123" cy="698123"/>
            <a:chOff x="3626923" y="6080290"/>
            <a:chExt cx="698123" cy="698123"/>
          </a:xfrm>
        </p:grpSpPr>
        <p:sp>
          <p:nvSpPr>
            <p:cNvPr id="22" name="Rectangle: Rounded Corners 21">
              <a:extLst>
                <a:ext uri="{FF2B5EF4-FFF2-40B4-BE49-F238E27FC236}">
                  <a16:creationId xmlns:a16="http://schemas.microsoft.com/office/drawing/2014/main" id="{27EA68B5-B3AD-404A-957E-EA62EB219BC6}"/>
                </a:ext>
              </a:extLst>
            </p:cNvPr>
            <p:cNvSpPr/>
            <p:nvPr/>
          </p:nvSpPr>
          <p:spPr>
            <a:xfrm>
              <a:off x="3626923" y="6080290"/>
              <a:ext cx="698123" cy="698123"/>
            </a:xfrm>
            <a:prstGeom prst="roundRect">
              <a:avLst/>
            </a:prstGeom>
            <a:solidFill>
              <a:schemeClr val="bg1"/>
            </a:solidFill>
            <a:ln w="28575">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B549CF07-AAE5-487D-B6A2-FFEBD414DC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4465" y="6174001"/>
              <a:ext cx="498636" cy="498636"/>
            </a:xfrm>
            <a:prstGeom prst="rect">
              <a:avLst/>
            </a:prstGeom>
          </p:spPr>
        </p:pic>
      </p:grpSp>
      <p:sp>
        <p:nvSpPr>
          <p:cNvPr id="24" name="Rectangle 23">
            <a:extLst>
              <a:ext uri="{FF2B5EF4-FFF2-40B4-BE49-F238E27FC236}">
                <a16:creationId xmlns:a16="http://schemas.microsoft.com/office/drawing/2014/main" id="{16769476-3926-4EE8-8C09-F5C89006237E}"/>
              </a:ext>
            </a:extLst>
          </p:cNvPr>
          <p:cNvSpPr/>
          <p:nvPr/>
        </p:nvSpPr>
        <p:spPr>
          <a:xfrm>
            <a:off x="4432588" y="6279148"/>
            <a:ext cx="1023292" cy="307777"/>
          </a:xfrm>
          <a:prstGeom prst="rect">
            <a:avLst/>
          </a:prstGeom>
        </p:spPr>
        <p:txBody>
          <a:bodyPr wrap="none">
            <a:spAutoFit/>
          </a:bodyPr>
          <a:lstStyle/>
          <a:p>
            <a:r>
              <a:rPr lang="en-US" sz="1400" dirty="0">
                <a:solidFill>
                  <a:schemeClr val="bg1"/>
                </a:solidFill>
              </a:rPr>
              <a:t>ERP System</a:t>
            </a:r>
          </a:p>
        </p:txBody>
      </p:sp>
      <p:sp>
        <p:nvSpPr>
          <p:cNvPr id="26" name="TextBox 25">
            <a:extLst>
              <a:ext uri="{FF2B5EF4-FFF2-40B4-BE49-F238E27FC236}">
                <a16:creationId xmlns:a16="http://schemas.microsoft.com/office/drawing/2014/main" id="{239158AA-2718-4ABA-A385-DCDDB1ABAD02}"/>
              </a:ext>
            </a:extLst>
          </p:cNvPr>
          <p:cNvSpPr txBox="1"/>
          <p:nvPr/>
        </p:nvSpPr>
        <p:spPr>
          <a:xfrm>
            <a:off x="5069541" y="1223566"/>
            <a:ext cx="4948517" cy="523220"/>
          </a:xfrm>
          <a:prstGeom prst="rect">
            <a:avLst/>
          </a:prstGeom>
          <a:noFill/>
        </p:spPr>
        <p:txBody>
          <a:bodyPr wrap="square" rtlCol="1">
            <a:spAutoFit/>
          </a:bodyPr>
          <a:lstStyle/>
          <a:p>
            <a:pPr algn="r"/>
            <a:r>
              <a:rPr lang="en-US" sz="2800" dirty="0"/>
              <a:t>Automating manual processes</a:t>
            </a:r>
            <a:endParaRPr lang="ar-EG" sz="2800" dirty="0"/>
          </a:p>
        </p:txBody>
      </p:sp>
      <p:sp>
        <p:nvSpPr>
          <p:cNvPr id="2" name="Rectangle 1">
            <a:extLst>
              <a:ext uri="{FF2B5EF4-FFF2-40B4-BE49-F238E27FC236}">
                <a16:creationId xmlns:a16="http://schemas.microsoft.com/office/drawing/2014/main" id="{0FAB9513-A780-4D53-B0C4-F67C32F0DA5E}"/>
              </a:ext>
            </a:extLst>
          </p:cNvPr>
          <p:cNvSpPr/>
          <p:nvPr/>
        </p:nvSpPr>
        <p:spPr>
          <a:xfrm>
            <a:off x="835357" y="2814651"/>
            <a:ext cx="8761227" cy="1477328"/>
          </a:xfrm>
          <a:prstGeom prst="rect">
            <a:avLst/>
          </a:prstGeom>
        </p:spPr>
        <p:txBody>
          <a:bodyPr wrap="square">
            <a:spAutoFit/>
          </a:bodyPr>
          <a:lstStyle/>
          <a:p>
            <a:pPr marL="285750" indent="-285750">
              <a:buFont typeface="Arial" panose="020B0604020202020204" pitchFamily="34" charset="0"/>
              <a:buChar char="•"/>
            </a:pPr>
            <a:r>
              <a:rPr lang="en-GB" dirty="0"/>
              <a:t>Request for the change of student data (Admission/ Registration)</a:t>
            </a:r>
          </a:p>
          <a:p>
            <a:pPr marL="285750" indent="-285750">
              <a:buFont typeface="Arial" panose="020B0604020202020204" pitchFamily="34" charset="0"/>
              <a:buChar char="•"/>
            </a:pPr>
            <a:r>
              <a:rPr lang="en-GB" dirty="0"/>
              <a:t>Request for internal transfer of students from department to another</a:t>
            </a:r>
          </a:p>
          <a:p>
            <a:pPr marL="285750" indent="-285750">
              <a:buFont typeface="Arial" panose="020B0604020202020204" pitchFamily="34" charset="0"/>
              <a:buChar char="•"/>
            </a:pPr>
            <a:r>
              <a:rPr lang="en-GB" dirty="0"/>
              <a:t>Request for external transfer for students (from outside of AAST)</a:t>
            </a:r>
          </a:p>
          <a:p>
            <a:pPr marL="285750" indent="-285750">
              <a:buFont typeface="Arial" panose="020B0604020202020204" pitchFamily="34" charset="0"/>
              <a:buChar char="•"/>
            </a:pPr>
            <a:r>
              <a:rPr lang="en-GB" dirty="0"/>
              <a:t>Request for Student graduation</a:t>
            </a:r>
          </a:p>
          <a:p>
            <a:pPr marL="285750" indent="-285750">
              <a:buFont typeface="Arial" panose="020B0604020202020204" pitchFamily="34" charset="0"/>
              <a:buChar char="•"/>
            </a:pPr>
            <a:r>
              <a:rPr lang="en-GB" dirty="0"/>
              <a:t>Request for student Services</a:t>
            </a:r>
          </a:p>
        </p:txBody>
      </p:sp>
      <p:sp>
        <p:nvSpPr>
          <p:cNvPr id="31" name="TextBox 30">
            <a:extLst>
              <a:ext uri="{FF2B5EF4-FFF2-40B4-BE49-F238E27FC236}">
                <a16:creationId xmlns:a16="http://schemas.microsoft.com/office/drawing/2014/main" id="{21949AFE-E1ED-4E0A-9337-35EA5F040850}"/>
              </a:ext>
            </a:extLst>
          </p:cNvPr>
          <p:cNvSpPr txBox="1"/>
          <p:nvPr/>
        </p:nvSpPr>
        <p:spPr>
          <a:xfrm>
            <a:off x="835357" y="2293251"/>
            <a:ext cx="4948517" cy="523220"/>
          </a:xfrm>
          <a:prstGeom prst="rect">
            <a:avLst/>
          </a:prstGeom>
          <a:noFill/>
        </p:spPr>
        <p:txBody>
          <a:bodyPr wrap="square" rtlCol="1">
            <a:spAutoFit/>
          </a:bodyPr>
          <a:lstStyle/>
          <a:p>
            <a:r>
              <a:rPr lang="en-US" sz="2800" b="1" dirty="0">
                <a:solidFill>
                  <a:schemeClr val="accent6"/>
                </a:solidFill>
              </a:rPr>
              <a:t>Students sector</a:t>
            </a:r>
          </a:p>
        </p:txBody>
      </p:sp>
      <p:pic>
        <p:nvPicPr>
          <p:cNvPr id="25" name="Picture 24">
            <a:extLst>
              <a:ext uri="{FF2B5EF4-FFF2-40B4-BE49-F238E27FC236}">
                <a16:creationId xmlns:a16="http://schemas.microsoft.com/office/drawing/2014/main" id="{7B89FDF2-8001-4FC4-BC4F-338B3C8407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96584" y="2393720"/>
            <a:ext cx="2258125" cy="2258125"/>
          </a:xfrm>
          <a:prstGeom prst="rect">
            <a:avLst/>
          </a:prstGeom>
        </p:spPr>
      </p:pic>
    </p:spTree>
    <p:extLst>
      <p:ext uri="{BB962C8B-B14F-4D97-AF65-F5344CB8AC3E}">
        <p14:creationId xmlns:p14="http://schemas.microsoft.com/office/powerpoint/2010/main" val="162107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3D42A22-8104-47C6-967F-A749A7AA8CAC}"/>
              </a:ext>
            </a:extLst>
          </p:cNvPr>
          <p:cNvSpPr txBox="1">
            <a:spLocks/>
          </p:cNvSpPr>
          <p:nvPr/>
        </p:nvSpPr>
        <p:spPr>
          <a:xfrm>
            <a:off x="838200" y="365125"/>
            <a:ext cx="10515600" cy="1006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b="1" dirty="0">
                <a:solidFill>
                  <a:srgbClr val="C00000"/>
                </a:solidFill>
              </a:rPr>
              <a:t>Reduce the number of Human Resources</a:t>
            </a:r>
            <a:endParaRPr lang="en-US" sz="4400" dirty="0">
              <a:solidFill>
                <a:srgbClr val="C00000"/>
              </a:solidFill>
            </a:endParaRPr>
          </a:p>
        </p:txBody>
      </p:sp>
      <p:sp>
        <p:nvSpPr>
          <p:cNvPr id="6" name="Rectangle 5">
            <a:extLst>
              <a:ext uri="{FF2B5EF4-FFF2-40B4-BE49-F238E27FC236}">
                <a16:creationId xmlns:a16="http://schemas.microsoft.com/office/drawing/2014/main" id="{9F29ED5C-AFF3-4762-AEFE-C5DB48A202CA}"/>
              </a:ext>
            </a:extLst>
          </p:cNvPr>
          <p:cNvSpPr/>
          <p:nvPr/>
        </p:nvSpPr>
        <p:spPr>
          <a:xfrm>
            <a:off x="0" y="5991468"/>
            <a:ext cx="12192000" cy="87166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849572AF-97C9-45CF-A0AE-30183EC63BA5}"/>
              </a:ext>
            </a:extLst>
          </p:cNvPr>
          <p:cNvGrpSpPr/>
          <p:nvPr/>
        </p:nvGrpSpPr>
        <p:grpSpPr>
          <a:xfrm>
            <a:off x="602400" y="6074926"/>
            <a:ext cx="698123" cy="698123"/>
            <a:chOff x="602400" y="6074926"/>
            <a:chExt cx="698123" cy="698123"/>
          </a:xfrm>
        </p:grpSpPr>
        <p:sp>
          <p:nvSpPr>
            <p:cNvPr id="10" name="Rectangle: Rounded Corners 9">
              <a:extLst>
                <a:ext uri="{FF2B5EF4-FFF2-40B4-BE49-F238E27FC236}">
                  <a16:creationId xmlns:a16="http://schemas.microsoft.com/office/drawing/2014/main" id="{C0107552-ED5F-486F-90DB-EF978B2B98E4}"/>
                </a:ext>
              </a:extLst>
            </p:cNvPr>
            <p:cNvSpPr/>
            <p:nvPr/>
          </p:nvSpPr>
          <p:spPr>
            <a:xfrm>
              <a:off x="602400" y="6074926"/>
              <a:ext cx="698123" cy="69812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91D3349-E334-44DF-A180-81C7AFE0B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705" y="6184231"/>
              <a:ext cx="475429" cy="475429"/>
            </a:xfrm>
            <a:prstGeom prst="rect">
              <a:avLst/>
            </a:prstGeom>
          </p:spPr>
        </p:pic>
      </p:grpSp>
      <p:sp>
        <p:nvSpPr>
          <p:cNvPr id="12" name="Rectangle 11">
            <a:extLst>
              <a:ext uri="{FF2B5EF4-FFF2-40B4-BE49-F238E27FC236}">
                <a16:creationId xmlns:a16="http://schemas.microsoft.com/office/drawing/2014/main" id="{8D6A4C5C-BC92-4573-A12E-14DA0B2B4134}"/>
              </a:ext>
            </a:extLst>
          </p:cNvPr>
          <p:cNvSpPr/>
          <p:nvPr/>
        </p:nvSpPr>
        <p:spPr>
          <a:xfrm>
            <a:off x="1354610" y="6162909"/>
            <a:ext cx="1699650" cy="523220"/>
          </a:xfrm>
          <a:prstGeom prst="rect">
            <a:avLst/>
          </a:prstGeom>
        </p:spPr>
        <p:txBody>
          <a:bodyPr wrap="square">
            <a:spAutoFit/>
          </a:bodyPr>
          <a:lstStyle/>
          <a:p>
            <a:r>
              <a:rPr lang="en-GB" sz="1400" b="1" dirty="0">
                <a:solidFill>
                  <a:schemeClr val="bg1"/>
                </a:solidFill>
              </a:rPr>
              <a:t>Reduce the number</a:t>
            </a:r>
            <a:r>
              <a:rPr lang="en-GB" sz="1400" dirty="0">
                <a:solidFill>
                  <a:schemeClr val="bg1"/>
                </a:solidFill>
              </a:rPr>
              <a:t> of Human Resources</a:t>
            </a:r>
          </a:p>
        </p:txBody>
      </p:sp>
      <p:grpSp>
        <p:nvGrpSpPr>
          <p:cNvPr id="13" name="Group 12">
            <a:extLst>
              <a:ext uri="{FF2B5EF4-FFF2-40B4-BE49-F238E27FC236}">
                <a16:creationId xmlns:a16="http://schemas.microsoft.com/office/drawing/2014/main" id="{11E8F8CC-1E7C-4E00-B0C3-87BB0C07F539}"/>
              </a:ext>
            </a:extLst>
          </p:cNvPr>
          <p:cNvGrpSpPr/>
          <p:nvPr/>
        </p:nvGrpSpPr>
        <p:grpSpPr>
          <a:xfrm>
            <a:off x="6317528" y="6083801"/>
            <a:ext cx="698123" cy="698123"/>
            <a:chOff x="6317528" y="6083801"/>
            <a:chExt cx="698123" cy="698123"/>
          </a:xfrm>
        </p:grpSpPr>
        <p:sp>
          <p:nvSpPr>
            <p:cNvPr id="14" name="Rectangle: Rounded Corners 13">
              <a:extLst>
                <a:ext uri="{FF2B5EF4-FFF2-40B4-BE49-F238E27FC236}">
                  <a16:creationId xmlns:a16="http://schemas.microsoft.com/office/drawing/2014/main" id="{9F9726D1-D333-40C7-941A-391F6E596F08}"/>
                </a:ext>
              </a:extLst>
            </p:cNvPr>
            <p:cNvSpPr/>
            <p:nvPr/>
          </p:nvSpPr>
          <p:spPr>
            <a:xfrm>
              <a:off x="6317528" y="6083801"/>
              <a:ext cx="698123" cy="698123"/>
            </a:xfrm>
            <a:prstGeom prst="roundRect">
              <a:avLst/>
            </a:prstGeom>
            <a:solidFill>
              <a:schemeClr val="bg1"/>
            </a:solid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3AA1AD3-A6D0-445A-88E1-30E4F5D2D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9605" y="6214963"/>
              <a:ext cx="450982" cy="450982"/>
            </a:xfrm>
            <a:prstGeom prst="rect">
              <a:avLst/>
            </a:prstGeom>
          </p:spPr>
        </p:pic>
      </p:grpSp>
      <p:sp>
        <p:nvSpPr>
          <p:cNvPr id="16" name="Rectangle 15">
            <a:extLst>
              <a:ext uri="{FF2B5EF4-FFF2-40B4-BE49-F238E27FC236}">
                <a16:creationId xmlns:a16="http://schemas.microsoft.com/office/drawing/2014/main" id="{ABBCE89B-531D-4E46-A0CE-2F1F1B3595DC}"/>
              </a:ext>
            </a:extLst>
          </p:cNvPr>
          <p:cNvSpPr/>
          <p:nvPr/>
        </p:nvSpPr>
        <p:spPr>
          <a:xfrm>
            <a:off x="7123552" y="6169194"/>
            <a:ext cx="1764891" cy="523220"/>
          </a:xfrm>
          <a:prstGeom prst="rect">
            <a:avLst/>
          </a:prstGeom>
        </p:spPr>
        <p:txBody>
          <a:bodyPr wrap="square">
            <a:spAutoFit/>
          </a:bodyPr>
          <a:lstStyle/>
          <a:p>
            <a:r>
              <a:rPr lang="en-US" sz="1400" b="1" dirty="0">
                <a:solidFill>
                  <a:schemeClr val="bg1"/>
                </a:solidFill>
              </a:rPr>
              <a:t>Facilitating</a:t>
            </a:r>
            <a:r>
              <a:rPr lang="en-US" sz="1400" dirty="0">
                <a:solidFill>
                  <a:schemeClr val="bg1"/>
                </a:solidFill>
              </a:rPr>
              <a:t> the Educational Process</a:t>
            </a:r>
          </a:p>
        </p:txBody>
      </p:sp>
      <p:grpSp>
        <p:nvGrpSpPr>
          <p:cNvPr id="17" name="Group 16">
            <a:extLst>
              <a:ext uri="{FF2B5EF4-FFF2-40B4-BE49-F238E27FC236}">
                <a16:creationId xmlns:a16="http://schemas.microsoft.com/office/drawing/2014/main" id="{8074C2D7-92A4-438A-8FDE-391B419AEFE3}"/>
              </a:ext>
            </a:extLst>
          </p:cNvPr>
          <p:cNvGrpSpPr/>
          <p:nvPr/>
        </p:nvGrpSpPr>
        <p:grpSpPr>
          <a:xfrm>
            <a:off x="8994636" y="6077515"/>
            <a:ext cx="698123" cy="698123"/>
            <a:chOff x="8994636" y="6077515"/>
            <a:chExt cx="698123" cy="698123"/>
          </a:xfrm>
        </p:grpSpPr>
        <p:sp>
          <p:nvSpPr>
            <p:cNvPr id="18" name="Rectangle: Rounded Corners 17">
              <a:extLst>
                <a:ext uri="{FF2B5EF4-FFF2-40B4-BE49-F238E27FC236}">
                  <a16:creationId xmlns:a16="http://schemas.microsoft.com/office/drawing/2014/main" id="{3FE0496E-16F5-4A99-A156-880BA7EC9616}"/>
                </a:ext>
              </a:extLst>
            </p:cNvPr>
            <p:cNvSpPr/>
            <p:nvPr/>
          </p:nvSpPr>
          <p:spPr>
            <a:xfrm>
              <a:off x="8994636" y="6077515"/>
              <a:ext cx="698123" cy="698123"/>
            </a:xfrm>
            <a:prstGeom prst="roundRect">
              <a:avLst/>
            </a:prstGeom>
            <a:solidFill>
              <a:schemeClr val="bg1"/>
            </a:solidFill>
            <a:ln w="28575">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5661EBCE-D133-4D35-93E6-B27CFACE0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2646" y="6174001"/>
              <a:ext cx="513938" cy="513938"/>
            </a:xfrm>
            <a:prstGeom prst="rect">
              <a:avLst/>
            </a:prstGeom>
          </p:spPr>
        </p:pic>
      </p:grpSp>
      <p:sp>
        <p:nvSpPr>
          <p:cNvPr id="20" name="Rectangle 19">
            <a:extLst>
              <a:ext uri="{FF2B5EF4-FFF2-40B4-BE49-F238E27FC236}">
                <a16:creationId xmlns:a16="http://schemas.microsoft.com/office/drawing/2014/main" id="{99DADFAF-FDD2-4A7D-B5D3-97E88572FAC6}"/>
              </a:ext>
            </a:extLst>
          </p:cNvPr>
          <p:cNvSpPr/>
          <p:nvPr/>
        </p:nvSpPr>
        <p:spPr>
          <a:xfrm>
            <a:off x="9798952" y="6268056"/>
            <a:ext cx="1498487" cy="307777"/>
          </a:xfrm>
          <a:prstGeom prst="rect">
            <a:avLst/>
          </a:prstGeom>
        </p:spPr>
        <p:txBody>
          <a:bodyPr wrap="none">
            <a:spAutoFit/>
          </a:bodyPr>
          <a:lstStyle/>
          <a:p>
            <a:r>
              <a:rPr lang="en-US" sz="1400" dirty="0">
                <a:solidFill>
                  <a:schemeClr val="bg1"/>
                </a:solidFill>
              </a:rPr>
              <a:t>Innovation Center</a:t>
            </a:r>
          </a:p>
        </p:txBody>
      </p:sp>
      <p:grpSp>
        <p:nvGrpSpPr>
          <p:cNvPr id="21" name="Group 20">
            <a:extLst>
              <a:ext uri="{FF2B5EF4-FFF2-40B4-BE49-F238E27FC236}">
                <a16:creationId xmlns:a16="http://schemas.microsoft.com/office/drawing/2014/main" id="{B3505ACF-78B8-4C35-94F2-FEFC5E454ADB}"/>
              </a:ext>
            </a:extLst>
          </p:cNvPr>
          <p:cNvGrpSpPr/>
          <p:nvPr/>
        </p:nvGrpSpPr>
        <p:grpSpPr>
          <a:xfrm>
            <a:off x="3626923" y="6080290"/>
            <a:ext cx="698123" cy="698123"/>
            <a:chOff x="3626923" y="6080290"/>
            <a:chExt cx="698123" cy="698123"/>
          </a:xfrm>
        </p:grpSpPr>
        <p:sp>
          <p:nvSpPr>
            <p:cNvPr id="22" name="Rectangle: Rounded Corners 21">
              <a:extLst>
                <a:ext uri="{FF2B5EF4-FFF2-40B4-BE49-F238E27FC236}">
                  <a16:creationId xmlns:a16="http://schemas.microsoft.com/office/drawing/2014/main" id="{27EA68B5-B3AD-404A-957E-EA62EB219BC6}"/>
                </a:ext>
              </a:extLst>
            </p:cNvPr>
            <p:cNvSpPr/>
            <p:nvPr/>
          </p:nvSpPr>
          <p:spPr>
            <a:xfrm>
              <a:off x="3626923" y="6080290"/>
              <a:ext cx="698123" cy="698123"/>
            </a:xfrm>
            <a:prstGeom prst="roundRect">
              <a:avLst/>
            </a:prstGeom>
            <a:solidFill>
              <a:schemeClr val="bg1"/>
            </a:solidFill>
            <a:ln w="28575">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B549CF07-AAE5-487D-B6A2-FFEBD414DC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4465" y="6174001"/>
              <a:ext cx="498636" cy="498636"/>
            </a:xfrm>
            <a:prstGeom prst="rect">
              <a:avLst/>
            </a:prstGeom>
          </p:spPr>
        </p:pic>
      </p:grpSp>
      <p:sp>
        <p:nvSpPr>
          <p:cNvPr id="24" name="Rectangle 23">
            <a:extLst>
              <a:ext uri="{FF2B5EF4-FFF2-40B4-BE49-F238E27FC236}">
                <a16:creationId xmlns:a16="http://schemas.microsoft.com/office/drawing/2014/main" id="{16769476-3926-4EE8-8C09-F5C89006237E}"/>
              </a:ext>
            </a:extLst>
          </p:cNvPr>
          <p:cNvSpPr/>
          <p:nvPr/>
        </p:nvSpPr>
        <p:spPr>
          <a:xfrm>
            <a:off x="4432588" y="6279148"/>
            <a:ext cx="1023292" cy="307777"/>
          </a:xfrm>
          <a:prstGeom prst="rect">
            <a:avLst/>
          </a:prstGeom>
        </p:spPr>
        <p:txBody>
          <a:bodyPr wrap="none">
            <a:spAutoFit/>
          </a:bodyPr>
          <a:lstStyle/>
          <a:p>
            <a:r>
              <a:rPr lang="en-US" sz="1400" dirty="0">
                <a:solidFill>
                  <a:schemeClr val="bg1"/>
                </a:solidFill>
              </a:rPr>
              <a:t>ERP System</a:t>
            </a:r>
          </a:p>
        </p:txBody>
      </p:sp>
      <p:sp>
        <p:nvSpPr>
          <p:cNvPr id="26" name="TextBox 25">
            <a:extLst>
              <a:ext uri="{FF2B5EF4-FFF2-40B4-BE49-F238E27FC236}">
                <a16:creationId xmlns:a16="http://schemas.microsoft.com/office/drawing/2014/main" id="{239158AA-2718-4ABA-A385-DCDDB1ABAD02}"/>
              </a:ext>
            </a:extLst>
          </p:cNvPr>
          <p:cNvSpPr txBox="1"/>
          <p:nvPr/>
        </p:nvSpPr>
        <p:spPr>
          <a:xfrm>
            <a:off x="5069541" y="1223566"/>
            <a:ext cx="4948517" cy="523220"/>
          </a:xfrm>
          <a:prstGeom prst="rect">
            <a:avLst/>
          </a:prstGeom>
          <a:noFill/>
        </p:spPr>
        <p:txBody>
          <a:bodyPr wrap="square" rtlCol="1">
            <a:spAutoFit/>
          </a:bodyPr>
          <a:lstStyle/>
          <a:p>
            <a:pPr algn="r"/>
            <a:r>
              <a:rPr lang="en-US" sz="2800" dirty="0"/>
              <a:t>Automating manual processes</a:t>
            </a:r>
            <a:endParaRPr lang="ar-EG" sz="2800" dirty="0"/>
          </a:p>
        </p:txBody>
      </p:sp>
      <p:sp>
        <p:nvSpPr>
          <p:cNvPr id="2" name="Rectangle 1">
            <a:extLst>
              <a:ext uri="{FF2B5EF4-FFF2-40B4-BE49-F238E27FC236}">
                <a16:creationId xmlns:a16="http://schemas.microsoft.com/office/drawing/2014/main" id="{0FAB9513-A780-4D53-B0C4-F67C32F0DA5E}"/>
              </a:ext>
            </a:extLst>
          </p:cNvPr>
          <p:cNvSpPr/>
          <p:nvPr/>
        </p:nvSpPr>
        <p:spPr>
          <a:xfrm>
            <a:off x="835357" y="2325551"/>
            <a:ext cx="8761227" cy="3416320"/>
          </a:xfrm>
          <a:prstGeom prst="rect">
            <a:avLst/>
          </a:prstGeom>
        </p:spPr>
        <p:txBody>
          <a:bodyPr wrap="square">
            <a:spAutoFit/>
          </a:bodyPr>
          <a:lstStyle/>
          <a:p>
            <a:pPr marL="285750" indent="-285750">
              <a:buFont typeface="Arial" panose="020B0604020202020204" pitchFamily="34" charset="0"/>
              <a:buChar char="•"/>
            </a:pPr>
            <a:r>
              <a:rPr lang="en-GB" dirty="0"/>
              <a:t>Correspondence of the President of AAST</a:t>
            </a:r>
          </a:p>
          <a:p>
            <a:pPr marL="285750" indent="-285750">
              <a:buFont typeface="Arial" panose="020B0604020202020204" pitchFamily="34" charset="0"/>
              <a:buChar char="•"/>
            </a:pPr>
            <a:r>
              <a:rPr lang="en-GB" dirty="0"/>
              <a:t>Correspondence between centres of responsibility</a:t>
            </a:r>
          </a:p>
          <a:p>
            <a:pPr marL="285750" indent="-285750">
              <a:buFont typeface="Arial" panose="020B0604020202020204" pitchFamily="34" charset="0"/>
              <a:buChar char="•"/>
            </a:pPr>
            <a:r>
              <a:rPr lang="en-GB" dirty="0"/>
              <a:t>Correspondence between management staff to follow daily tasks</a:t>
            </a:r>
          </a:p>
          <a:p>
            <a:pPr marL="285750" indent="-285750">
              <a:buFont typeface="Arial" panose="020B0604020202020204" pitchFamily="34" charset="0"/>
              <a:buChar char="•"/>
            </a:pPr>
            <a:r>
              <a:rPr lang="en-GB" dirty="0"/>
              <a:t>Request for regular / casual vacations</a:t>
            </a:r>
          </a:p>
          <a:p>
            <a:pPr marL="285750" indent="-285750">
              <a:buFont typeface="Arial" panose="020B0604020202020204" pitchFamily="34" charset="0"/>
              <a:buChar char="•"/>
            </a:pPr>
            <a:r>
              <a:rPr lang="en-GB" dirty="0"/>
              <a:t>Request morning permission / Evening permission</a:t>
            </a:r>
          </a:p>
          <a:p>
            <a:pPr marL="285750" indent="-285750">
              <a:buFont typeface="Arial" panose="020B0604020202020204" pitchFamily="34" charset="0"/>
              <a:buChar char="•"/>
            </a:pPr>
            <a:r>
              <a:rPr lang="en-GB" dirty="0"/>
              <a:t>Request a mission within the city / mission outside the city</a:t>
            </a:r>
          </a:p>
          <a:p>
            <a:pPr marL="285750" indent="-285750">
              <a:buFont typeface="Arial" panose="020B0604020202020204" pitchFamily="34" charset="0"/>
              <a:buChar char="•"/>
            </a:pPr>
            <a:r>
              <a:rPr lang="en-GB" dirty="0"/>
              <a:t>Request for payment of travel allowance outside the country with the exchange of tickets</a:t>
            </a:r>
          </a:p>
          <a:p>
            <a:pPr marL="285750" indent="-285750">
              <a:buFont typeface="Arial" panose="020B0604020202020204" pitchFamily="34" charset="0"/>
              <a:buChar char="•"/>
            </a:pPr>
            <a:r>
              <a:rPr lang="en-US" dirty="0"/>
              <a:t>Request for Overtime payment</a:t>
            </a:r>
            <a:endParaRPr lang="ar-EG" dirty="0"/>
          </a:p>
          <a:p>
            <a:pPr marL="285750" indent="-285750">
              <a:buFont typeface="Arial" panose="020B0604020202020204" pitchFamily="34" charset="0"/>
              <a:buChar char="•"/>
            </a:pPr>
            <a:r>
              <a:rPr lang="en-US" dirty="0"/>
              <a:t>Request a hotel reservation</a:t>
            </a:r>
            <a:endParaRPr lang="ar-EG" dirty="0"/>
          </a:p>
          <a:p>
            <a:pPr marL="285750" indent="-285750">
              <a:buFont typeface="Arial" panose="020B0604020202020204" pitchFamily="34" charset="0"/>
              <a:buChar char="•"/>
            </a:pPr>
            <a:r>
              <a:rPr lang="en-US" dirty="0"/>
              <a:t>Request a new employee</a:t>
            </a:r>
            <a:endParaRPr lang="ar-EG" dirty="0"/>
          </a:p>
          <a:p>
            <a:pPr marL="285750" indent="-285750">
              <a:buFont typeface="Arial" panose="020B0604020202020204" pitchFamily="34" charset="0"/>
              <a:buChar char="•"/>
            </a:pPr>
            <a:r>
              <a:rPr lang="en-US" dirty="0"/>
              <a:t>Request for Salary Settlement Officer</a:t>
            </a:r>
            <a:endParaRPr lang="ar-EG" dirty="0"/>
          </a:p>
          <a:p>
            <a:pPr marL="285750" indent="-285750">
              <a:buFont typeface="Arial" panose="020B0604020202020204" pitchFamily="34" charset="0"/>
              <a:buChar char="•"/>
            </a:pPr>
            <a:r>
              <a:rPr lang="en-US" dirty="0"/>
              <a:t>Request for payment of allowances (risk allowance - transfer allowance ...)</a:t>
            </a:r>
            <a:endParaRPr lang="ar-EG" dirty="0"/>
          </a:p>
        </p:txBody>
      </p:sp>
      <p:sp>
        <p:nvSpPr>
          <p:cNvPr id="31" name="TextBox 30">
            <a:extLst>
              <a:ext uri="{FF2B5EF4-FFF2-40B4-BE49-F238E27FC236}">
                <a16:creationId xmlns:a16="http://schemas.microsoft.com/office/drawing/2014/main" id="{21949AFE-E1ED-4E0A-9337-35EA5F040850}"/>
              </a:ext>
            </a:extLst>
          </p:cNvPr>
          <p:cNvSpPr txBox="1"/>
          <p:nvPr/>
        </p:nvSpPr>
        <p:spPr>
          <a:xfrm>
            <a:off x="835357" y="1804151"/>
            <a:ext cx="4948517" cy="523220"/>
          </a:xfrm>
          <a:prstGeom prst="rect">
            <a:avLst/>
          </a:prstGeom>
          <a:noFill/>
        </p:spPr>
        <p:txBody>
          <a:bodyPr wrap="square" rtlCol="1">
            <a:spAutoFit/>
          </a:bodyPr>
          <a:lstStyle/>
          <a:p>
            <a:r>
              <a:rPr lang="en-US" sz="2800" b="1" dirty="0">
                <a:solidFill>
                  <a:schemeClr val="accent6"/>
                </a:solidFill>
              </a:rPr>
              <a:t>HR sector</a:t>
            </a:r>
          </a:p>
        </p:txBody>
      </p:sp>
      <p:pic>
        <p:nvPicPr>
          <p:cNvPr id="25" name="Picture 24">
            <a:extLst>
              <a:ext uri="{FF2B5EF4-FFF2-40B4-BE49-F238E27FC236}">
                <a16:creationId xmlns:a16="http://schemas.microsoft.com/office/drawing/2014/main" id="{1FA39F83-E549-45B1-853A-570D886467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46842" y="2075954"/>
            <a:ext cx="2745158" cy="2745158"/>
          </a:xfrm>
          <a:prstGeom prst="rect">
            <a:avLst/>
          </a:prstGeom>
        </p:spPr>
      </p:pic>
    </p:spTree>
    <p:extLst>
      <p:ext uri="{BB962C8B-B14F-4D97-AF65-F5344CB8AC3E}">
        <p14:creationId xmlns:p14="http://schemas.microsoft.com/office/powerpoint/2010/main" val="265854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3D42A22-8104-47C6-967F-A749A7AA8CAC}"/>
              </a:ext>
            </a:extLst>
          </p:cNvPr>
          <p:cNvSpPr txBox="1">
            <a:spLocks/>
          </p:cNvSpPr>
          <p:nvPr/>
        </p:nvSpPr>
        <p:spPr>
          <a:xfrm>
            <a:off x="838200" y="365125"/>
            <a:ext cx="10515600" cy="1006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b="1" dirty="0">
                <a:solidFill>
                  <a:srgbClr val="C00000"/>
                </a:solidFill>
              </a:rPr>
              <a:t>Reduce the number of Human Resources</a:t>
            </a:r>
            <a:endParaRPr lang="en-US" sz="4400" dirty="0">
              <a:solidFill>
                <a:srgbClr val="C00000"/>
              </a:solidFill>
            </a:endParaRPr>
          </a:p>
        </p:txBody>
      </p:sp>
      <p:sp>
        <p:nvSpPr>
          <p:cNvPr id="6" name="Rectangle 5">
            <a:extLst>
              <a:ext uri="{FF2B5EF4-FFF2-40B4-BE49-F238E27FC236}">
                <a16:creationId xmlns:a16="http://schemas.microsoft.com/office/drawing/2014/main" id="{9F29ED5C-AFF3-4762-AEFE-C5DB48A202CA}"/>
              </a:ext>
            </a:extLst>
          </p:cNvPr>
          <p:cNvSpPr/>
          <p:nvPr/>
        </p:nvSpPr>
        <p:spPr>
          <a:xfrm>
            <a:off x="0" y="5991468"/>
            <a:ext cx="12192000" cy="87166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849572AF-97C9-45CF-A0AE-30183EC63BA5}"/>
              </a:ext>
            </a:extLst>
          </p:cNvPr>
          <p:cNvGrpSpPr/>
          <p:nvPr/>
        </p:nvGrpSpPr>
        <p:grpSpPr>
          <a:xfrm>
            <a:off x="602400" y="6074926"/>
            <a:ext cx="698123" cy="698123"/>
            <a:chOff x="602400" y="6074926"/>
            <a:chExt cx="698123" cy="698123"/>
          </a:xfrm>
        </p:grpSpPr>
        <p:sp>
          <p:nvSpPr>
            <p:cNvPr id="10" name="Rectangle: Rounded Corners 9">
              <a:extLst>
                <a:ext uri="{FF2B5EF4-FFF2-40B4-BE49-F238E27FC236}">
                  <a16:creationId xmlns:a16="http://schemas.microsoft.com/office/drawing/2014/main" id="{C0107552-ED5F-486F-90DB-EF978B2B98E4}"/>
                </a:ext>
              </a:extLst>
            </p:cNvPr>
            <p:cNvSpPr/>
            <p:nvPr/>
          </p:nvSpPr>
          <p:spPr>
            <a:xfrm>
              <a:off x="602400" y="6074926"/>
              <a:ext cx="698123" cy="69812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91D3349-E334-44DF-A180-81C7AFE0B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705" y="6184231"/>
              <a:ext cx="475429" cy="475429"/>
            </a:xfrm>
            <a:prstGeom prst="rect">
              <a:avLst/>
            </a:prstGeom>
          </p:spPr>
        </p:pic>
      </p:grpSp>
      <p:sp>
        <p:nvSpPr>
          <p:cNvPr id="12" name="Rectangle 11">
            <a:extLst>
              <a:ext uri="{FF2B5EF4-FFF2-40B4-BE49-F238E27FC236}">
                <a16:creationId xmlns:a16="http://schemas.microsoft.com/office/drawing/2014/main" id="{8D6A4C5C-BC92-4573-A12E-14DA0B2B4134}"/>
              </a:ext>
            </a:extLst>
          </p:cNvPr>
          <p:cNvSpPr/>
          <p:nvPr/>
        </p:nvSpPr>
        <p:spPr>
          <a:xfrm>
            <a:off x="1354610" y="6162909"/>
            <a:ext cx="1699650" cy="523220"/>
          </a:xfrm>
          <a:prstGeom prst="rect">
            <a:avLst/>
          </a:prstGeom>
        </p:spPr>
        <p:txBody>
          <a:bodyPr wrap="square">
            <a:spAutoFit/>
          </a:bodyPr>
          <a:lstStyle/>
          <a:p>
            <a:r>
              <a:rPr lang="en-GB" sz="1400" b="1" dirty="0">
                <a:solidFill>
                  <a:schemeClr val="bg1"/>
                </a:solidFill>
              </a:rPr>
              <a:t>Reduce the number</a:t>
            </a:r>
            <a:r>
              <a:rPr lang="en-GB" sz="1400" dirty="0">
                <a:solidFill>
                  <a:schemeClr val="bg1"/>
                </a:solidFill>
              </a:rPr>
              <a:t> of Human Resources</a:t>
            </a:r>
          </a:p>
        </p:txBody>
      </p:sp>
      <p:grpSp>
        <p:nvGrpSpPr>
          <p:cNvPr id="13" name="Group 12">
            <a:extLst>
              <a:ext uri="{FF2B5EF4-FFF2-40B4-BE49-F238E27FC236}">
                <a16:creationId xmlns:a16="http://schemas.microsoft.com/office/drawing/2014/main" id="{11E8F8CC-1E7C-4E00-B0C3-87BB0C07F539}"/>
              </a:ext>
            </a:extLst>
          </p:cNvPr>
          <p:cNvGrpSpPr/>
          <p:nvPr/>
        </p:nvGrpSpPr>
        <p:grpSpPr>
          <a:xfrm>
            <a:off x="6317528" y="6083801"/>
            <a:ext cx="698123" cy="698123"/>
            <a:chOff x="6317528" y="6083801"/>
            <a:chExt cx="698123" cy="698123"/>
          </a:xfrm>
        </p:grpSpPr>
        <p:sp>
          <p:nvSpPr>
            <p:cNvPr id="14" name="Rectangle: Rounded Corners 13">
              <a:extLst>
                <a:ext uri="{FF2B5EF4-FFF2-40B4-BE49-F238E27FC236}">
                  <a16:creationId xmlns:a16="http://schemas.microsoft.com/office/drawing/2014/main" id="{9F9726D1-D333-40C7-941A-391F6E596F08}"/>
                </a:ext>
              </a:extLst>
            </p:cNvPr>
            <p:cNvSpPr/>
            <p:nvPr/>
          </p:nvSpPr>
          <p:spPr>
            <a:xfrm>
              <a:off x="6317528" y="6083801"/>
              <a:ext cx="698123" cy="698123"/>
            </a:xfrm>
            <a:prstGeom prst="roundRect">
              <a:avLst/>
            </a:prstGeom>
            <a:solidFill>
              <a:schemeClr val="bg1"/>
            </a:solid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3AA1AD3-A6D0-445A-88E1-30E4F5D2D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9605" y="6214963"/>
              <a:ext cx="450982" cy="450982"/>
            </a:xfrm>
            <a:prstGeom prst="rect">
              <a:avLst/>
            </a:prstGeom>
          </p:spPr>
        </p:pic>
      </p:grpSp>
      <p:sp>
        <p:nvSpPr>
          <p:cNvPr id="16" name="Rectangle 15">
            <a:extLst>
              <a:ext uri="{FF2B5EF4-FFF2-40B4-BE49-F238E27FC236}">
                <a16:creationId xmlns:a16="http://schemas.microsoft.com/office/drawing/2014/main" id="{ABBCE89B-531D-4E46-A0CE-2F1F1B3595DC}"/>
              </a:ext>
            </a:extLst>
          </p:cNvPr>
          <p:cNvSpPr/>
          <p:nvPr/>
        </p:nvSpPr>
        <p:spPr>
          <a:xfrm>
            <a:off x="7123552" y="6169194"/>
            <a:ext cx="1764891" cy="523220"/>
          </a:xfrm>
          <a:prstGeom prst="rect">
            <a:avLst/>
          </a:prstGeom>
        </p:spPr>
        <p:txBody>
          <a:bodyPr wrap="square">
            <a:spAutoFit/>
          </a:bodyPr>
          <a:lstStyle/>
          <a:p>
            <a:r>
              <a:rPr lang="en-US" sz="1400" b="1" dirty="0">
                <a:solidFill>
                  <a:schemeClr val="bg1"/>
                </a:solidFill>
              </a:rPr>
              <a:t>Facilitating</a:t>
            </a:r>
            <a:r>
              <a:rPr lang="en-US" sz="1400" dirty="0">
                <a:solidFill>
                  <a:schemeClr val="bg1"/>
                </a:solidFill>
              </a:rPr>
              <a:t> the Educational Process</a:t>
            </a:r>
          </a:p>
        </p:txBody>
      </p:sp>
      <p:grpSp>
        <p:nvGrpSpPr>
          <p:cNvPr id="17" name="Group 16">
            <a:extLst>
              <a:ext uri="{FF2B5EF4-FFF2-40B4-BE49-F238E27FC236}">
                <a16:creationId xmlns:a16="http://schemas.microsoft.com/office/drawing/2014/main" id="{8074C2D7-92A4-438A-8FDE-391B419AEFE3}"/>
              </a:ext>
            </a:extLst>
          </p:cNvPr>
          <p:cNvGrpSpPr/>
          <p:nvPr/>
        </p:nvGrpSpPr>
        <p:grpSpPr>
          <a:xfrm>
            <a:off x="8994636" y="6077515"/>
            <a:ext cx="698123" cy="698123"/>
            <a:chOff x="8994636" y="6077515"/>
            <a:chExt cx="698123" cy="698123"/>
          </a:xfrm>
        </p:grpSpPr>
        <p:sp>
          <p:nvSpPr>
            <p:cNvPr id="18" name="Rectangle: Rounded Corners 17">
              <a:extLst>
                <a:ext uri="{FF2B5EF4-FFF2-40B4-BE49-F238E27FC236}">
                  <a16:creationId xmlns:a16="http://schemas.microsoft.com/office/drawing/2014/main" id="{3FE0496E-16F5-4A99-A156-880BA7EC9616}"/>
                </a:ext>
              </a:extLst>
            </p:cNvPr>
            <p:cNvSpPr/>
            <p:nvPr/>
          </p:nvSpPr>
          <p:spPr>
            <a:xfrm>
              <a:off x="8994636" y="6077515"/>
              <a:ext cx="698123" cy="698123"/>
            </a:xfrm>
            <a:prstGeom prst="roundRect">
              <a:avLst/>
            </a:prstGeom>
            <a:solidFill>
              <a:schemeClr val="bg1"/>
            </a:solidFill>
            <a:ln w="28575">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5661EBCE-D133-4D35-93E6-B27CFACE0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2646" y="6174001"/>
              <a:ext cx="513938" cy="513938"/>
            </a:xfrm>
            <a:prstGeom prst="rect">
              <a:avLst/>
            </a:prstGeom>
          </p:spPr>
        </p:pic>
      </p:grpSp>
      <p:sp>
        <p:nvSpPr>
          <p:cNvPr id="20" name="Rectangle 19">
            <a:extLst>
              <a:ext uri="{FF2B5EF4-FFF2-40B4-BE49-F238E27FC236}">
                <a16:creationId xmlns:a16="http://schemas.microsoft.com/office/drawing/2014/main" id="{99DADFAF-FDD2-4A7D-B5D3-97E88572FAC6}"/>
              </a:ext>
            </a:extLst>
          </p:cNvPr>
          <p:cNvSpPr/>
          <p:nvPr/>
        </p:nvSpPr>
        <p:spPr>
          <a:xfrm>
            <a:off x="9798952" y="6268056"/>
            <a:ext cx="1498487" cy="307777"/>
          </a:xfrm>
          <a:prstGeom prst="rect">
            <a:avLst/>
          </a:prstGeom>
        </p:spPr>
        <p:txBody>
          <a:bodyPr wrap="none">
            <a:spAutoFit/>
          </a:bodyPr>
          <a:lstStyle/>
          <a:p>
            <a:r>
              <a:rPr lang="en-US" sz="1400" dirty="0">
                <a:solidFill>
                  <a:schemeClr val="bg1"/>
                </a:solidFill>
              </a:rPr>
              <a:t>Innovation Center</a:t>
            </a:r>
          </a:p>
        </p:txBody>
      </p:sp>
      <p:grpSp>
        <p:nvGrpSpPr>
          <p:cNvPr id="21" name="Group 20">
            <a:extLst>
              <a:ext uri="{FF2B5EF4-FFF2-40B4-BE49-F238E27FC236}">
                <a16:creationId xmlns:a16="http://schemas.microsoft.com/office/drawing/2014/main" id="{B3505ACF-78B8-4C35-94F2-FEFC5E454ADB}"/>
              </a:ext>
            </a:extLst>
          </p:cNvPr>
          <p:cNvGrpSpPr/>
          <p:nvPr/>
        </p:nvGrpSpPr>
        <p:grpSpPr>
          <a:xfrm>
            <a:off x="3626923" y="6080290"/>
            <a:ext cx="698123" cy="698123"/>
            <a:chOff x="3626923" y="6080290"/>
            <a:chExt cx="698123" cy="698123"/>
          </a:xfrm>
        </p:grpSpPr>
        <p:sp>
          <p:nvSpPr>
            <p:cNvPr id="22" name="Rectangle: Rounded Corners 21">
              <a:extLst>
                <a:ext uri="{FF2B5EF4-FFF2-40B4-BE49-F238E27FC236}">
                  <a16:creationId xmlns:a16="http://schemas.microsoft.com/office/drawing/2014/main" id="{27EA68B5-B3AD-404A-957E-EA62EB219BC6}"/>
                </a:ext>
              </a:extLst>
            </p:cNvPr>
            <p:cNvSpPr/>
            <p:nvPr/>
          </p:nvSpPr>
          <p:spPr>
            <a:xfrm>
              <a:off x="3626923" y="6080290"/>
              <a:ext cx="698123" cy="698123"/>
            </a:xfrm>
            <a:prstGeom prst="roundRect">
              <a:avLst/>
            </a:prstGeom>
            <a:solidFill>
              <a:schemeClr val="bg1"/>
            </a:solidFill>
            <a:ln w="28575">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B549CF07-AAE5-487D-B6A2-FFEBD414DC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4465" y="6174001"/>
              <a:ext cx="498636" cy="498636"/>
            </a:xfrm>
            <a:prstGeom prst="rect">
              <a:avLst/>
            </a:prstGeom>
          </p:spPr>
        </p:pic>
      </p:grpSp>
      <p:sp>
        <p:nvSpPr>
          <p:cNvPr id="24" name="Rectangle 23">
            <a:extLst>
              <a:ext uri="{FF2B5EF4-FFF2-40B4-BE49-F238E27FC236}">
                <a16:creationId xmlns:a16="http://schemas.microsoft.com/office/drawing/2014/main" id="{16769476-3926-4EE8-8C09-F5C89006237E}"/>
              </a:ext>
            </a:extLst>
          </p:cNvPr>
          <p:cNvSpPr/>
          <p:nvPr/>
        </p:nvSpPr>
        <p:spPr>
          <a:xfrm>
            <a:off x="4432588" y="6279148"/>
            <a:ext cx="1023292" cy="307777"/>
          </a:xfrm>
          <a:prstGeom prst="rect">
            <a:avLst/>
          </a:prstGeom>
        </p:spPr>
        <p:txBody>
          <a:bodyPr wrap="none">
            <a:spAutoFit/>
          </a:bodyPr>
          <a:lstStyle/>
          <a:p>
            <a:r>
              <a:rPr lang="en-US" sz="1400" dirty="0">
                <a:solidFill>
                  <a:schemeClr val="bg1"/>
                </a:solidFill>
              </a:rPr>
              <a:t>ERP System</a:t>
            </a:r>
          </a:p>
        </p:txBody>
      </p:sp>
      <p:sp>
        <p:nvSpPr>
          <p:cNvPr id="26" name="TextBox 25">
            <a:extLst>
              <a:ext uri="{FF2B5EF4-FFF2-40B4-BE49-F238E27FC236}">
                <a16:creationId xmlns:a16="http://schemas.microsoft.com/office/drawing/2014/main" id="{239158AA-2718-4ABA-A385-DCDDB1ABAD02}"/>
              </a:ext>
            </a:extLst>
          </p:cNvPr>
          <p:cNvSpPr txBox="1"/>
          <p:nvPr/>
        </p:nvSpPr>
        <p:spPr>
          <a:xfrm>
            <a:off x="5069541" y="1223566"/>
            <a:ext cx="4948517" cy="523220"/>
          </a:xfrm>
          <a:prstGeom prst="rect">
            <a:avLst/>
          </a:prstGeom>
          <a:noFill/>
        </p:spPr>
        <p:txBody>
          <a:bodyPr wrap="square" rtlCol="1">
            <a:spAutoFit/>
          </a:bodyPr>
          <a:lstStyle/>
          <a:p>
            <a:pPr algn="r"/>
            <a:r>
              <a:rPr lang="en-US" sz="2800" dirty="0"/>
              <a:t>Automating manual processes</a:t>
            </a:r>
            <a:endParaRPr lang="ar-EG" sz="2800" dirty="0"/>
          </a:p>
        </p:txBody>
      </p:sp>
      <p:sp>
        <p:nvSpPr>
          <p:cNvPr id="2" name="Rectangle 1">
            <a:extLst>
              <a:ext uri="{FF2B5EF4-FFF2-40B4-BE49-F238E27FC236}">
                <a16:creationId xmlns:a16="http://schemas.microsoft.com/office/drawing/2014/main" id="{0FAB9513-A780-4D53-B0C4-F67C32F0DA5E}"/>
              </a:ext>
            </a:extLst>
          </p:cNvPr>
          <p:cNvSpPr/>
          <p:nvPr/>
        </p:nvSpPr>
        <p:spPr>
          <a:xfrm>
            <a:off x="835357" y="3750312"/>
            <a:ext cx="8761227" cy="584775"/>
          </a:xfrm>
          <a:prstGeom prst="rect">
            <a:avLst/>
          </a:prstGeom>
        </p:spPr>
        <p:txBody>
          <a:bodyPr wrap="square">
            <a:spAutoFit/>
          </a:bodyPr>
          <a:lstStyle/>
          <a:p>
            <a:pPr marL="285750" indent="-285750">
              <a:buFont typeface="Arial" panose="020B0604020202020204" pitchFamily="34" charset="0"/>
              <a:buChar char="•"/>
            </a:pPr>
            <a:r>
              <a:rPr lang="en-GB" sz="1600" dirty="0"/>
              <a:t>Request for the purchasing requirements.</a:t>
            </a:r>
          </a:p>
          <a:p>
            <a:pPr marL="285750" indent="-285750">
              <a:buFont typeface="Arial" panose="020B0604020202020204" pitchFamily="34" charset="0"/>
              <a:buChar char="•"/>
            </a:pPr>
            <a:r>
              <a:rPr lang="en-GB" sz="1600" dirty="0"/>
              <a:t>Request to use a car</a:t>
            </a:r>
          </a:p>
        </p:txBody>
      </p:sp>
      <p:sp>
        <p:nvSpPr>
          <p:cNvPr id="31" name="TextBox 30">
            <a:extLst>
              <a:ext uri="{FF2B5EF4-FFF2-40B4-BE49-F238E27FC236}">
                <a16:creationId xmlns:a16="http://schemas.microsoft.com/office/drawing/2014/main" id="{21949AFE-E1ED-4E0A-9337-35EA5F040850}"/>
              </a:ext>
            </a:extLst>
          </p:cNvPr>
          <p:cNvSpPr txBox="1"/>
          <p:nvPr/>
        </p:nvSpPr>
        <p:spPr>
          <a:xfrm>
            <a:off x="835357" y="3228912"/>
            <a:ext cx="4948517" cy="523220"/>
          </a:xfrm>
          <a:prstGeom prst="rect">
            <a:avLst/>
          </a:prstGeom>
          <a:noFill/>
        </p:spPr>
        <p:txBody>
          <a:bodyPr wrap="square" rtlCol="1">
            <a:spAutoFit/>
          </a:bodyPr>
          <a:lstStyle/>
          <a:p>
            <a:r>
              <a:rPr lang="en-US" sz="2800" b="1" dirty="0">
                <a:solidFill>
                  <a:schemeClr val="accent6"/>
                </a:solidFill>
              </a:rPr>
              <a:t>Logistic sector</a:t>
            </a:r>
          </a:p>
        </p:txBody>
      </p:sp>
      <p:pic>
        <p:nvPicPr>
          <p:cNvPr id="27" name="Picture 26">
            <a:extLst>
              <a:ext uri="{FF2B5EF4-FFF2-40B4-BE49-F238E27FC236}">
                <a16:creationId xmlns:a16="http://schemas.microsoft.com/office/drawing/2014/main" id="{39E647AF-340D-42DF-AE57-E4A6DD0BAE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69872" y="2328479"/>
            <a:ext cx="2602387" cy="2602387"/>
          </a:xfrm>
          <a:prstGeom prst="rect">
            <a:avLst/>
          </a:prstGeom>
        </p:spPr>
      </p:pic>
    </p:spTree>
    <p:extLst>
      <p:ext uri="{BB962C8B-B14F-4D97-AF65-F5344CB8AC3E}">
        <p14:creationId xmlns:p14="http://schemas.microsoft.com/office/powerpoint/2010/main" val="161447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A753-F2D2-4B59-9C9C-41C1EAECF594}"/>
              </a:ext>
            </a:extLst>
          </p:cNvPr>
          <p:cNvSpPr>
            <a:spLocks noGrp="1"/>
          </p:cNvSpPr>
          <p:nvPr>
            <p:ph type="title"/>
          </p:nvPr>
        </p:nvSpPr>
        <p:spPr>
          <a:xfrm>
            <a:off x="838200" y="365125"/>
            <a:ext cx="10515600" cy="1325563"/>
          </a:xfrm>
        </p:spPr>
        <p:txBody>
          <a:bodyPr/>
          <a:lstStyle/>
          <a:p>
            <a:r>
              <a:rPr lang="en-US" b="1" dirty="0">
                <a:solidFill>
                  <a:srgbClr val="C00000"/>
                </a:solidFill>
              </a:rPr>
              <a:t>ERP System</a:t>
            </a:r>
            <a:endParaRPr lang="en-US" dirty="0">
              <a:solidFill>
                <a:srgbClr val="C00000"/>
              </a:solidFill>
            </a:endParaRPr>
          </a:p>
        </p:txBody>
      </p:sp>
      <p:sp>
        <p:nvSpPr>
          <p:cNvPr id="16" name="Arrow: Pentagon 15">
            <a:extLst>
              <a:ext uri="{FF2B5EF4-FFF2-40B4-BE49-F238E27FC236}">
                <a16:creationId xmlns:a16="http://schemas.microsoft.com/office/drawing/2014/main" id="{202A354B-C31E-4FB3-945A-A02ED15616CF}"/>
              </a:ext>
            </a:extLst>
          </p:cNvPr>
          <p:cNvSpPr/>
          <p:nvPr/>
        </p:nvSpPr>
        <p:spPr>
          <a:xfrm flipH="1">
            <a:off x="10260418" y="181542"/>
            <a:ext cx="1931581" cy="435934"/>
          </a:xfrm>
          <a:prstGeom prst="homePlate">
            <a:avLst>
              <a:gd name="adj" fmla="val 6951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rPr>
              <a:t>Student</a:t>
            </a:r>
            <a:endParaRPr lang="en-US" b="1" dirty="0">
              <a:solidFill>
                <a:schemeClr val="tx1"/>
              </a:solidFill>
            </a:endParaRPr>
          </a:p>
        </p:txBody>
      </p:sp>
      <p:sp>
        <p:nvSpPr>
          <p:cNvPr id="11" name="Arrow: Pentagon 10">
            <a:extLst>
              <a:ext uri="{FF2B5EF4-FFF2-40B4-BE49-F238E27FC236}">
                <a16:creationId xmlns:a16="http://schemas.microsoft.com/office/drawing/2014/main" id="{A67E6BB7-6785-411E-AE63-323A89E1771D}"/>
              </a:ext>
            </a:extLst>
          </p:cNvPr>
          <p:cNvSpPr/>
          <p:nvPr/>
        </p:nvSpPr>
        <p:spPr>
          <a:xfrm flipH="1">
            <a:off x="10260419" y="718148"/>
            <a:ext cx="1931581" cy="435934"/>
          </a:xfrm>
          <a:prstGeom prst="homePlate">
            <a:avLst>
              <a:gd name="adj" fmla="val 69512"/>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t>Staff</a:t>
            </a:r>
            <a:endParaRPr lang="en-US" b="1" dirty="0"/>
          </a:p>
        </p:txBody>
      </p:sp>
      <p:sp>
        <p:nvSpPr>
          <p:cNvPr id="13" name="Rectangle 12">
            <a:extLst>
              <a:ext uri="{FF2B5EF4-FFF2-40B4-BE49-F238E27FC236}">
                <a16:creationId xmlns:a16="http://schemas.microsoft.com/office/drawing/2014/main" id="{5E7362C5-29B0-451D-BD41-6C373DEDBBDE}"/>
              </a:ext>
            </a:extLst>
          </p:cNvPr>
          <p:cNvSpPr/>
          <p:nvPr/>
        </p:nvSpPr>
        <p:spPr>
          <a:xfrm>
            <a:off x="0" y="5991468"/>
            <a:ext cx="12192000" cy="87166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064D916-C14E-4D8B-9C29-71DF2D3AE2CD}"/>
              </a:ext>
            </a:extLst>
          </p:cNvPr>
          <p:cNvGrpSpPr/>
          <p:nvPr/>
        </p:nvGrpSpPr>
        <p:grpSpPr>
          <a:xfrm>
            <a:off x="602400" y="6074926"/>
            <a:ext cx="698123" cy="698123"/>
            <a:chOff x="602400" y="6074926"/>
            <a:chExt cx="698123" cy="698123"/>
          </a:xfrm>
        </p:grpSpPr>
        <p:sp>
          <p:nvSpPr>
            <p:cNvPr id="17" name="Rectangle: Rounded Corners 16">
              <a:extLst>
                <a:ext uri="{FF2B5EF4-FFF2-40B4-BE49-F238E27FC236}">
                  <a16:creationId xmlns:a16="http://schemas.microsoft.com/office/drawing/2014/main" id="{A5B98C21-FC78-4A62-B124-4172F5196174}"/>
                </a:ext>
              </a:extLst>
            </p:cNvPr>
            <p:cNvSpPr/>
            <p:nvPr/>
          </p:nvSpPr>
          <p:spPr>
            <a:xfrm>
              <a:off x="602400" y="6074926"/>
              <a:ext cx="698123" cy="69812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6191ED51-6E1F-44E0-81AD-5894484674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705" y="6184231"/>
              <a:ext cx="475429" cy="475429"/>
            </a:xfrm>
            <a:prstGeom prst="rect">
              <a:avLst/>
            </a:prstGeom>
          </p:spPr>
        </p:pic>
      </p:grpSp>
      <p:sp>
        <p:nvSpPr>
          <p:cNvPr id="19" name="Rectangle 18">
            <a:extLst>
              <a:ext uri="{FF2B5EF4-FFF2-40B4-BE49-F238E27FC236}">
                <a16:creationId xmlns:a16="http://schemas.microsoft.com/office/drawing/2014/main" id="{4EC35B94-8492-4A08-94A5-2A87434B5EA5}"/>
              </a:ext>
            </a:extLst>
          </p:cNvPr>
          <p:cNvSpPr/>
          <p:nvPr/>
        </p:nvSpPr>
        <p:spPr>
          <a:xfrm>
            <a:off x="1354610" y="6162909"/>
            <a:ext cx="1699650" cy="523220"/>
          </a:xfrm>
          <a:prstGeom prst="rect">
            <a:avLst/>
          </a:prstGeom>
        </p:spPr>
        <p:txBody>
          <a:bodyPr wrap="square">
            <a:spAutoFit/>
          </a:bodyPr>
          <a:lstStyle/>
          <a:p>
            <a:r>
              <a:rPr lang="en-GB" sz="1400" b="1" dirty="0">
                <a:solidFill>
                  <a:schemeClr val="bg1"/>
                </a:solidFill>
              </a:rPr>
              <a:t>Reduce the number</a:t>
            </a:r>
            <a:r>
              <a:rPr lang="en-GB" sz="1400" dirty="0">
                <a:solidFill>
                  <a:schemeClr val="bg1"/>
                </a:solidFill>
              </a:rPr>
              <a:t> of Human Resources</a:t>
            </a:r>
          </a:p>
        </p:txBody>
      </p:sp>
      <p:grpSp>
        <p:nvGrpSpPr>
          <p:cNvPr id="20" name="Group 19">
            <a:extLst>
              <a:ext uri="{FF2B5EF4-FFF2-40B4-BE49-F238E27FC236}">
                <a16:creationId xmlns:a16="http://schemas.microsoft.com/office/drawing/2014/main" id="{80BFE975-FF53-4407-8B6C-6141A6753DF3}"/>
              </a:ext>
            </a:extLst>
          </p:cNvPr>
          <p:cNvGrpSpPr/>
          <p:nvPr/>
        </p:nvGrpSpPr>
        <p:grpSpPr>
          <a:xfrm>
            <a:off x="6317528" y="6083801"/>
            <a:ext cx="698123" cy="698123"/>
            <a:chOff x="6317528" y="6083801"/>
            <a:chExt cx="698123" cy="698123"/>
          </a:xfrm>
        </p:grpSpPr>
        <p:sp>
          <p:nvSpPr>
            <p:cNvPr id="21" name="Rectangle: Rounded Corners 20">
              <a:extLst>
                <a:ext uri="{FF2B5EF4-FFF2-40B4-BE49-F238E27FC236}">
                  <a16:creationId xmlns:a16="http://schemas.microsoft.com/office/drawing/2014/main" id="{FD654916-84E1-4607-AAA5-40DA88DD05E8}"/>
                </a:ext>
              </a:extLst>
            </p:cNvPr>
            <p:cNvSpPr/>
            <p:nvPr/>
          </p:nvSpPr>
          <p:spPr>
            <a:xfrm>
              <a:off x="6317528" y="6083801"/>
              <a:ext cx="698123" cy="698123"/>
            </a:xfrm>
            <a:prstGeom prst="roundRect">
              <a:avLst/>
            </a:prstGeom>
            <a:solidFill>
              <a:schemeClr val="bg1"/>
            </a:solid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5555B253-0948-4529-BEDA-4CD03A4FDB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9605" y="6214963"/>
              <a:ext cx="450982" cy="450982"/>
            </a:xfrm>
            <a:prstGeom prst="rect">
              <a:avLst/>
            </a:prstGeom>
          </p:spPr>
        </p:pic>
      </p:grpSp>
      <p:sp>
        <p:nvSpPr>
          <p:cNvPr id="23" name="Rectangle 22">
            <a:extLst>
              <a:ext uri="{FF2B5EF4-FFF2-40B4-BE49-F238E27FC236}">
                <a16:creationId xmlns:a16="http://schemas.microsoft.com/office/drawing/2014/main" id="{21C02355-7103-4A23-8D1C-CCF790D5C922}"/>
              </a:ext>
            </a:extLst>
          </p:cNvPr>
          <p:cNvSpPr/>
          <p:nvPr/>
        </p:nvSpPr>
        <p:spPr>
          <a:xfrm>
            <a:off x="7123552" y="6169194"/>
            <a:ext cx="1764891" cy="523220"/>
          </a:xfrm>
          <a:prstGeom prst="rect">
            <a:avLst/>
          </a:prstGeom>
        </p:spPr>
        <p:txBody>
          <a:bodyPr wrap="square">
            <a:spAutoFit/>
          </a:bodyPr>
          <a:lstStyle/>
          <a:p>
            <a:r>
              <a:rPr lang="en-US" sz="1400" b="1" dirty="0">
                <a:solidFill>
                  <a:schemeClr val="bg1"/>
                </a:solidFill>
              </a:rPr>
              <a:t>Facilitating</a:t>
            </a:r>
            <a:r>
              <a:rPr lang="en-US" sz="1400" dirty="0">
                <a:solidFill>
                  <a:schemeClr val="bg1"/>
                </a:solidFill>
              </a:rPr>
              <a:t> the Educational Process</a:t>
            </a:r>
          </a:p>
        </p:txBody>
      </p:sp>
      <p:grpSp>
        <p:nvGrpSpPr>
          <p:cNvPr id="24" name="Group 23">
            <a:extLst>
              <a:ext uri="{FF2B5EF4-FFF2-40B4-BE49-F238E27FC236}">
                <a16:creationId xmlns:a16="http://schemas.microsoft.com/office/drawing/2014/main" id="{C059CDB8-5EB4-461D-8C52-18EB6F68732C}"/>
              </a:ext>
            </a:extLst>
          </p:cNvPr>
          <p:cNvGrpSpPr/>
          <p:nvPr/>
        </p:nvGrpSpPr>
        <p:grpSpPr>
          <a:xfrm>
            <a:off x="8994636" y="6077515"/>
            <a:ext cx="698123" cy="698123"/>
            <a:chOff x="8994636" y="6077515"/>
            <a:chExt cx="698123" cy="698123"/>
          </a:xfrm>
        </p:grpSpPr>
        <p:sp>
          <p:nvSpPr>
            <p:cNvPr id="25" name="Rectangle: Rounded Corners 24">
              <a:extLst>
                <a:ext uri="{FF2B5EF4-FFF2-40B4-BE49-F238E27FC236}">
                  <a16:creationId xmlns:a16="http://schemas.microsoft.com/office/drawing/2014/main" id="{8FC0C75C-0542-4C96-BFAC-5D9D1BB57D4E}"/>
                </a:ext>
              </a:extLst>
            </p:cNvPr>
            <p:cNvSpPr/>
            <p:nvPr/>
          </p:nvSpPr>
          <p:spPr>
            <a:xfrm>
              <a:off x="8994636" y="6077515"/>
              <a:ext cx="698123" cy="698123"/>
            </a:xfrm>
            <a:prstGeom prst="roundRect">
              <a:avLst/>
            </a:prstGeom>
            <a:solidFill>
              <a:schemeClr val="bg1"/>
            </a:solidFill>
            <a:ln w="28575">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CA5CD75C-99D0-4E0B-B8EB-5807D29A48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2646" y="6174001"/>
              <a:ext cx="513938" cy="513938"/>
            </a:xfrm>
            <a:prstGeom prst="rect">
              <a:avLst/>
            </a:prstGeom>
          </p:spPr>
        </p:pic>
      </p:grpSp>
      <p:sp>
        <p:nvSpPr>
          <p:cNvPr id="27" name="Rectangle 26">
            <a:extLst>
              <a:ext uri="{FF2B5EF4-FFF2-40B4-BE49-F238E27FC236}">
                <a16:creationId xmlns:a16="http://schemas.microsoft.com/office/drawing/2014/main" id="{AC0CCAE7-AB62-477D-84ED-9D67D8763FE2}"/>
              </a:ext>
            </a:extLst>
          </p:cNvPr>
          <p:cNvSpPr/>
          <p:nvPr/>
        </p:nvSpPr>
        <p:spPr>
          <a:xfrm>
            <a:off x="9798952" y="6268056"/>
            <a:ext cx="1498487" cy="307777"/>
          </a:xfrm>
          <a:prstGeom prst="rect">
            <a:avLst/>
          </a:prstGeom>
        </p:spPr>
        <p:txBody>
          <a:bodyPr wrap="none">
            <a:spAutoFit/>
          </a:bodyPr>
          <a:lstStyle/>
          <a:p>
            <a:r>
              <a:rPr lang="en-US" sz="1400" dirty="0">
                <a:solidFill>
                  <a:schemeClr val="bg1"/>
                </a:solidFill>
              </a:rPr>
              <a:t>Innovation Center</a:t>
            </a:r>
          </a:p>
        </p:txBody>
      </p:sp>
      <p:grpSp>
        <p:nvGrpSpPr>
          <p:cNvPr id="28" name="Group 27">
            <a:extLst>
              <a:ext uri="{FF2B5EF4-FFF2-40B4-BE49-F238E27FC236}">
                <a16:creationId xmlns:a16="http://schemas.microsoft.com/office/drawing/2014/main" id="{04BEA1A0-7852-414F-9616-F2EE6DCC2911}"/>
              </a:ext>
            </a:extLst>
          </p:cNvPr>
          <p:cNvGrpSpPr/>
          <p:nvPr/>
        </p:nvGrpSpPr>
        <p:grpSpPr>
          <a:xfrm>
            <a:off x="3626923" y="6080290"/>
            <a:ext cx="698123" cy="698123"/>
            <a:chOff x="3626923" y="6080290"/>
            <a:chExt cx="698123" cy="698123"/>
          </a:xfrm>
        </p:grpSpPr>
        <p:sp>
          <p:nvSpPr>
            <p:cNvPr id="29" name="Rectangle: Rounded Corners 28">
              <a:extLst>
                <a:ext uri="{FF2B5EF4-FFF2-40B4-BE49-F238E27FC236}">
                  <a16:creationId xmlns:a16="http://schemas.microsoft.com/office/drawing/2014/main" id="{3827C06E-63F4-4D96-A111-138A6E41A267}"/>
                </a:ext>
              </a:extLst>
            </p:cNvPr>
            <p:cNvSpPr/>
            <p:nvPr/>
          </p:nvSpPr>
          <p:spPr>
            <a:xfrm>
              <a:off x="3626923" y="6080290"/>
              <a:ext cx="698123" cy="698123"/>
            </a:xfrm>
            <a:prstGeom prst="roundRect">
              <a:avLst/>
            </a:prstGeom>
            <a:solidFill>
              <a:schemeClr val="bg1"/>
            </a:solidFill>
            <a:ln w="28575">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104228AC-FBDA-4531-9682-FE01540876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4465" y="6174001"/>
              <a:ext cx="498636" cy="498636"/>
            </a:xfrm>
            <a:prstGeom prst="rect">
              <a:avLst/>
            </a:prstGeom>
          </p:spPr>
        </p:pic>
      </p:grpSp>
      <p:sp>
        <p:nvSpPr>
          <p:cNvPr id="31" name="Rectangle 30">
            <a:extLst>
              <a:ext uri="{FF2B5EF4-FFF2-40B4-BE49-F238E27FC236}">
                <a16:creationId xmlns:a16="http://schemas.microsoft.com/office/drawing/2014/main" id="{0C025D6F-54B3-4EA4-B96A-6BB49BAC3414}"/>
              </a:ext>
            </a:extLst>
          </p:cNvPr>
          <p:cNvSpPr/>
          <p:nvPr/>
        </p:nvSpPr>
        <p:spPr>
          <a:xfrm>
            <a:off x="4432588" y="6279148"/>
            <a:ext cx="1023292" cy="307777"/>
          </a:xfrm>
          <a:prstGeom prst="rect">
            <a:avLst/>
          </a:prstGeom>
        </p:spPr>
        <p:txBody>
          <a:bodyPr wrap="none">
            <a:spAutoFit/>
          </a:bodyPr>
          <a:lstStyle/>
          <a:p>
            <a:r>
              <a:rPr lang="en-US" sz="1400" dirty="0">
                <a:solidFill>
                  <a:schemeClr val="bg1"/>
                </a:solidFill>
              </a:rPr>
              <a:t>ERP System</a:t>
            </a:r>
          </a:p>
        </p:txBody>
      </p:sp>
      <p:sp>
        <p:nvSpPr>
          <p:cNvPr id="33" name="Rectangle 32">
            <a:extLst>
              <a:ext uri="{FF2B5EF4-FFF2-40B4-BE49-F238E27FC236}">
                <a16:creationId xmlns:a16="http://schemas.microsoft.com/office/drawing/2014/main" id="{4DD66B75-C265-4545-83A4-1E7C440FD05D}"/>
              </a:ext>
            </a:extLst>
          </p:cNvPr>
          <p:cNvSpPr/>
          <p:nvPr/>
        </p:nvSpPr>
        <p:spPr>
          <a:xfrm>
            <a:off x="4219543" y="5256688"/>
            <a:ext cx="3750387" cy="565087"/>
          </a:xfrm>
          <a:prstGeom prst="rect">
            <a:avLst/>
          </a:prstGeom>
          <a:solidFill>
            <a:srgbClr val="0070C0"/>
          </a:solidFill>
          <a:ln>
            <a:noFill/>
          </a:ln>
        </p:spPr>
        <p:style>
          <a:lnRef idx="2">
            <a:schemeClr val="accent1"/>
          </a:lnRef>
          <a:fillRef idx="1">
            <a:schemeClr val="lt1"/>
          </a:fillRef>
          <a:effectRef idx="0">
            <a:schemeClr val="accent1"/>
          </a:effectRef>
          <a:fontRef idx="minor">
            <a:schemeClr val="dk1"/>
          </a:fontRef>
        </p:style>
        <p:txBody>
          <a:bodyPr rtlCol="1" anchor="ctr"/>
          <a:lstStyle/>
          <a:p>
            <a:pPr algn="ctr" rtl="0"/>
            <a:r>
              <a:rPr lang="en-US" dirty="0">
                <a:solidFill>
                  <a:schemeClr val="bg1"/>
                </a:solidFill>
              </a:rPr>
              <a:t>Mobile Applications</a:t>
            </a:r>
            <a:endParaRPr lang="ar-EG" dirty="0">
              <a:solidFill>
                <a:schemeClr val="bg1"/>
              </a:solidFill>
            </a:endParaRPr>
          </a:p>
        </p:txBody>
      </p:sp>
      <p:graphicFrame>
        <p:nvGraphicFramePr>
          <p:cNvPr id="34" name="Diagram 33">
            <a:extLst>
              <a:ext uri="{FF2B5EF4-FFF2-40B4-BE49-F238E27FC236}">
                <a16:creationId xmlns:a16="http://schemas.microsoft.com/office/drawing/2014/main" id="{C5DA3C28-ECD7-4E56-BB35-8F5523B89E7A}"/>
              </a:ext>
            </a:extLst>
          </p:cNvPr>
          <p:cNvGraphicFramePr/>
          <p:nvPr>
            <p:extLst>
              <p:ext uri="{D42A27DB-BD31-4B8C-83A1-F6EECF244321}">
                <p14:modId xmlns:p14="http://schemas.microsoft.com/office/powerpoint/2010/main" val="2272742342"/>
              </p:ext>
            </p:extLst>
          </p:nvPr>
        </p:nvGraphicFramePr>
        <p:xfrm>
          <a:off x="4103188" y="1579163"/>
          <a:ext cx="3989833" cy="321560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5" name="Rectangle 34">
            <a:extLst>
              <a:ext uri="{FF2B5EF4-FFF2-40B4-BE49-F238E27FC236}">
                <a16:creationId xmlns:a16="http://schemas.microsoft.com/office/drawing/2014/main" id="{C4FE6612-1371-49D0-BA59-089D21B55837}"/>
              </a:ext>
            </a:extLst>
          </p:cNvPr>
          <p:cNvSpPr/>
          <p:nvPr/>
        </p:nvSpPr>
        <p:spPr>
          <a:xfrm rot="16200000">
            <a:off x="6413714" y="3135382"/>
            <a:ext cx="3677524" cy="565087"/>
          </a:xfrm>
          <a:prstGeom prst="rect">
            <a:avLst/>
          </a:prstGeom>
          <a:solidFill>
            <a:srgbClr val="000000"/>
          </a:solidFill>
          <a:ln>
            <a:noFill/>
          </a:ln>
        </p:spPr>
        <p:style>
          <a:lnRef idx="2">
            <a:schemeClr val="accent1"/>
          </a:lnRef>
          <a:fillRef idx="1">
            <a:schemeClr val="lt1"/>
          </a:fillRef>
          <a:effectRef idx="0">
            <a:schemeClr val="accent1"/>
          </a:effectRef>
          <a:fontRef idx="minor">
            <a:schemeClr val="dk1"/>
          </a:fontRef>
        </p:style>
        <p:txBody>
          <a:bodyPr rtlCol="1" anchor="ctr"/>
          <a:lstStyle/>
          <a:p>
            <a:pPr algn="ctr" rtl="0"/>
            <a:r>
              <a:rPr lang="en-US" dirty="0">
                <a:solidFill>
                  <a:schemeClr val="bg1"/>
                </a:solidFill>
              </a:rPr>
              <a:t>Business Intelligence</a:t>
            </a:r>
            <a:endParaRPr lang="ar-EG" dirty="0">
              <a:solidFill>
                <a:schemeClr val="bg1"/>
              </a:solidFill>
            </a:endParaRPr>
          </a:p>
        </p:txBody>
      </p:sp>
      <p:sp>
        <p:nvSpPr>
          <p:cNvPr id="36" name="Rectangle 35">
            <a:extLst>
              <a:ext uri="{FF2B5EF4-FFF2-40B4-BE49-F238E27FC236}">
                <a16:creationId xmlns:a16="http://schemas.microsoft.com/office/drawing/2014/main" id="{67FCA279-36F3-40D1-9487-7AD546036DC9}"/>
              </a:ext>
            </a:extLst>
          </p:cNvPr>
          <p:cNvSpPr/>
          <p:nvPr/>
        </p:nvSpPr>
        <p:spPr>
          <a:xfrm rot="16200000">
            <a:off x="2068829" y="3146456"/>
            <a:ext cx="3741398" cy="565087"/>
          </a:xfrm>
          <a:prstGeom prst="rect">
            <a:avLst/>
          </a:prstGeom>
          <a:solidFill>
            <a:srgbClr val="00B050"/>
          </a:solidFill>
          <a:ln>
            <a:noFill/>
          </a:ln>
        </p:spPr>
        <p:style>
          <a:lnRef idx="2">
            <a:schemeClr val="accent1"/>
          </a:lnRef>
          <a:fillRef idx="1">
            <a:schemeClr val="lt1"/>
          </a:fillRef>
          <a:effectRef idx="0">
            <a:schemeClr val="accent1"/>
          </a:effectRef>
          <a:fontRef idx="minor">
            <a:schemeClr val="dk1"/>
          </a:fontRef>
        </p:style>
        <p:txBody>
          <a:bodyPr rtlCol="1" anchor="ctr"/>
          <a:lstStyle/>
          <a:p>
            <a:pPr algn="ctr" rtl="0"/>
            <a:r>
              <a:rPr lang="en-US" dirty="0">
                <a:solidFill>
                  <a:schemeClr val="bg1"/>
                </a:solidFill>
              </a:rPr>
              <a:t>CRM</a:t>
            </a:r>
            <a:endParaRPr lang="ar-EG" dirty="0">
              <a:solidFill>
                <a:schemeClr val="bg1"/>
              </a:solidFill>
            </a:endParaRPr>
          </a:p>
        </p:txBody>
      </p:sp>
    </p:spTree>
    <p:extLst>
      <p:ext uri="{BB962C8B-B14F-4D97-AF65-F5344CB8AC3E}">
        <p14:creationId xmlns:p14="http://schemas.microsoft.com/office/powerpoint/2010/main" val="153813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419DA1D-59DC-49AC-A6ED-7465A32CF474}"/>
              </a:ext>
            </a:extLst>
          </p:cNvPr>
          <p:cNvSpPr/>
          <p:nvPr/>
        </p:nvSpPr>
        <p:spPr>
          <a:xfrm>
            <a:off x="1104931" y="2647662"/>
            <a:ext cx="2363268" cy="1325563"/>
          </a:xfrm>
          <a:prstGeom prst="roundRect">
            <a:avLst>
              <a:gd name="adj" fmla="val 11565"/>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285750" indent="-285750" fontAlgn="t">
              <a:buFont typeface="Arial" panose="020B0604020202020204" pitchFamily="34" charset="0"/>
              <a:buChar char="•"/>
            </a:pPr>
            <a:r>
              <a:rPr lang="en-US" dirty="0"/>
              <a:t>Accounting</a:t>
            </a:r>
          </a:p>
          <a:p>
            <a:pPr marL="285750" indent="-285750" fontAlgn="t">
              <a:buFont typeface="Arial" panose="020B0604020202020204" pitchFamily="34" charset="0"/>
              <a:buChar char="•"/>
            </a:pPr>
            <a:r>
              <a:rPr lang="en-US" dirty="0"/>
              <a:t>Auditing</a:t>
            </a:r>
          </a:p>
          <a:p>
            <a:pPr marL="285750" indent="-285750" fontAlgn="t">
              <a:buFont typeface="Arial" panose="020B0604020202020204" pitchFamily="34" charset="0"/>
              <a:buChar char="•"/>
            </a:pPr>
            <a:r>
              <a:rPr lang="en-US" dirty="0"/>
              <a:t>tuition fees</a:t>
            </a:r>
          </a:p>
        </p:txBody>
      </p:sp>
      <p:sp>
        <p:nvSpPr>
          <p:cNvPr id="2" name="Title 1">
            <a:extLst>
              <a:ext uri="{FF2B5EF4-FFF2-40B4-BE49-F238E27FC236}">
                <a16:creationId xmlns:a16="http://schemas.microsoft.com/office/drawing/2014/main" id="{1479A753-F2D2-4B59-9C9C-41C1EAECF594}"/>
              </a:ext>
            </a:extLst>
          </p:cNvPr>
          <p:cNvSpPr>
            <a:spLocks noGrp="1"/>
          </p:cNvSpPr>
          <p:nvPr>
            <p:ph type="title"/>
          </p:nvPr>
        </p:nvSpPr>
        <p:spPr>
          <a:xfrm>
            <a:off x="838200" y="365125"/>
            <a:ext cx="10515600" cy="1325563"/>
          </a:xfrm>
        </p:spPr>
        <p:txBody>
          <a:bodyPr/>
          <a:lstStyle/>
          <a:p>
            <a:r>
              <a:rPr lang="en-US" b="1" dirty="0">
                <a:solidFill>
                  <a:srgbClr val="C00000"/>
                </a:solidFill>
              </a:rPr>
              <a:t>ERP System</a:t>
            </a:r>
            <a:endParaRPr lang="en-US" dirty="0">
              <a:solidFill>
                <a:srgbClr val="C00000"/>
              </a:solidFill>
            </a:endParaRPr>
          </a:p>
        </p:txBody>
      </p:sp>
      <p:sp>
        <p:nvSpPr>
          <p:cNvPr id="13" name="Rectangle 12">
            <a:extLst>
              <a:ext uri="{FF2B5EF4-FFF2-40B4-BE49-F238E27FC236}">
                <a16:creationId xmlns:a16="http://schemas.microsoft.com/office/drawing/2014/main" id="{5E7362C5-29B0-451D-BD41-6C373DEDBBDE}"/>
              </a:ext>
            </a:extLst>
          </p:cNvPr>
          <p:cNvSpPr/>
          <p:nvPr/>
        </p:nvSpPr>
        <p:spPr>
          <a:xfrm>
            <a:off x="0" y="5991468"/>
            <a:ext cx="12192000" cy="87166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064D916-C14E-4D8B-9C29-71DF2D3AE2CD}"/>
              </a:ext>
            </a:extLst>
          </p:cNvPr>
          <p:cNvGrpSpPr/>
          <p:nvPr/>
        </p:nvGrpSpPr>
        <p:grpSpPr>
          <a:xfrm>
            <a:off x="602400" y="6074926"/>
            <a:ext cx="698123" cy="698123"/>
            <a:chOff x="602400" y="6074926"/>
            <a:chExt cx="698123" cy="698123"/>
          </a:xfrm>
        </p:grpSpPr>
        <p:sp>
          <p:nvSpPr>
            <p:cNvPr id="17" name="Rectangle: Rounded Corners 16">
              <a:extLst>
                <a:ext uri="{FF2B5EF4-FFF2-40B4-BE49-F238E27FC236}">
                  <a16:creationId xmlns:a16="http://schemas.microsoft.com/office/drawing/2014/main" id="{A5B98C21-FC78-4A62-B124-4172F5196174}"/>
                </a:ext>
              </a:extLst>
            </p:cNvPr>
            <p:cNvSpPr/>
            <p:nvPr/>
          </p:nvSpPr>
          <p:spPr>
            <a:xfrm>
              <a:off x="602400" y="6074926"/>
              <a:ext cx="698123" cy="69812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6191ED51-6E1F-44E0-81AD-5894484674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705" y="6184231"/>
              <a:ext cx="475429" cy="475429"/>
            </a:xfrm>
            <a:prstGeom prst="rect">
              <a:avLst/>
            </a:prstGeom>
          </p:spPr>
        </p:pic>
      </p:grpSp>
      <p:sp>
        <p:nvSpPr>
          <p:cNvPr id="19" name="Rectangle 18">
            <a:extLst>
              <a:ext uri="{FF2B5EF4-FFF2-40B4-BE49-F238E27FC236}">
                <a16:creationId xmlns:a16="http://schemas.microsoft.com/office/drawing/2014/main" id="{4EC35B94-8492-4A08-94A5-2A87434B5EA5}"/>
              </a:ext>
            </a:extLst>
          </p:cNvPr>
          <p:cNvSpPr/>
          <p:nvPr/>
        </p:nvSpPr>
        <p:spPr>
          <a:xfrm>
            <a:off x="1354610" y="6162909"/>
            <a:ext cx="1699650" cy="523220"/>
          </a:xfrm>
          <a:prstGeom prst="rect">
            <a:avLst/>
          </a:prstGeom>
        </p:spPr>
        <p:txBody>
          <a:bodyPr wrap="square">
            <a:spAutoFit/>
          </a:bodyPr>
          <a:lstStyle/>
          <a:p>
            <a:r>
              <a:rPr lang="en-GB" sz="1400" b="1" dirty="0">
                <a:solidFill>
                  <a:schemeClr val="bg1"/>
                </a:solidFill>
              </a:rPr>
              <a:t>Reduce the number</a:t>
            </a:r>
            <a:r>
              <a:rPr lang="en-GB" sz="1400" dirty="0">
                <a:solidFill>
                  <a:schemeClr val="bg1"/>
                </a:solidFill>
              </a:rPr>
              <a:t> of Human Resources</a:t>
            </a:r>
          </a:p>
        </p:txBody>
      </p:sp>
      <p:grpSp>
        <p:nvGrpSpPr>
          <p:cNvPr id="20" name="Group 19">
            <a:extLst>
              <a:ext uri="{FF2B5EF4-FFF2-40B4-BE49-F238E27FC236}">
                <a16:creationId xmlns:a16="http://schemas.microsoft.com/office/drawing/2014/main" id="{80BFE975-FF53-4407-8B6C-6141A6753DF3}"/>
              </a:ext>
            </a:extLst>
          </p:cNvPr>
          <p:cNvGrpSpPr/>
          <p:nvPr/>
        </p:nvGrpSpPr>
        <p:grpSpPr>
          <a:xfrm>
            <a:off x="6317528" y="6083801"/>
            <a:ext cx="698123" cy="698123"/>
            <a:chOff x="6317528" y="6083801"/>
            <a:chExt cx="698123" cy="698123"/>
          </a:xfrm>
        </p:grpSpPr>
        <p:sp>
          <p:nvSpPr>
            <p:cNvPr id="21" name="Rectangle: Rounded Corners 20">
              <a:extLst>
                <a:ext uri="{FF2B5EF4-FFF2-40B4-BE49-F238E27FC236}">
                  <a16:creationId xmlns:a16="http://schemas.microsoft.com/office/drawing/2014/main" id="{FD654916-84E1-4607-AAA5-40DA88DD05E8}"/>
                </a:ext>
              </a:extLst>
            </p:cNvPr>
            <p:cNvSpPr/>
            <p:nvPr/>
          </p:nvSpPr>
          <p:spPr>
            <a:xfrm>
              <a:off x="6317528" y="6083801"/>
              <a:ext cx="698123" cy="698123"/>
            </a:xfrm>
            <a:prstGeom prst="roundRect">
              <a:avLst/>
            </a:prstGeom>
            <a:solidFill>
              <a:schemeClr val="bg1"/>
            </a:solid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5555B253-0948-4529-BEDA-4CD03A4FDB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9605" y="6214963"/>
              <a:ext cx="450982" cy="450982"/>
            </a:xfrm>
            <a:prstGeom prst="rect">
              <a:avLst/>
            </a:prstGeom>
          </p:spPr>
        </p:pic>
      </p:grpSp>
      <p:sp>
        <p:nvSpPr>
          <p:cNvPr id="23" name="Rectangle 22">
            <a:extLst>
              <a:ext uri="{FF2B5EF4-FFF2-40B4-BE49-F238E27FC236}">
                <a16:creationId xmlns:a16="http://schemas.microsoft.com/office/drawing/2014/main" id="{21C02355-7103-4A23-8D1C-CCF790D5C922}"/>
              </a:ext>
            </a:extLst>
          </p:cNvPr>
          <p:cNvSpPr/>
          <p:nvPr/>
        </p:nvSpPr>
        <p:spPr>
          <a:xfrm>
            <a:off x="7123552" y="6169194"/>
            <a:ext cx="1764891" cy="523220"/>
          </a:xfrm>
          <a:prstGeom prst="rect">
            <a:avLst/>
          </a:prstGeom>
        </p:spPr>
        <p:txBody>
          <a:bodyPr wrap="square">
            <a:spAutoFit/>
          </a:bodyPr>
          <a:lstStyle/>
          <a:p>
            <a:r>
              <a:rPr lang="en-US" sz="1400" b="1" dirty="0">
                <a:solidFill>
                  <a:schemeClr val="bg1"/>
                </a:solidFill>
              </a:rPr>
              <a:t>Facilitating</a:t>
            </a:r>
            <a:r>
              <a:rPr lang="en-US" sz="1400" dirty="0">
                <a:solidFill>
                  <a:schemeClr val="bg1"/>
                </a:solidFill>
              </a:rPr>
              <a:t> the Educational Process</a:t>
            </a:r>
          </a:p>
        </p:txBody>
      </p:sp>
      <p:grpSp>
        <p:nvGrpSpPr>
          <p:cNvPr id="24" name="Group 23">
            <a:extLst>
              <a:ext uri="{FF2B5EF4-FFF2-40B4-BE49-F238E27FC236}">
                <a16:creationId xmlns:a16="http://schemas.microsoft.com/office/drawing/2014/main" id="{C059CDB8-5EB4-461D-8C52-18EB6F68732C}"/>
              </a:ext>
            </a:extLst>
          </p:cNvPr>
          <p:cNvGrpSpPr/>
          <p:nvPr/>
        </p:nvGrpSpPr>
        <p:grpSpPr>
          <a:xfrm>
            <a:off x="8994636" y="6077515"/>
            <a:ext cx="698123" cy="698123"/>
            <a:chOff x="8994636" y="6077515"/>
            <a:chExt cx="698123" cy="698123"/>
          </a:xfrm>
        </p:grpSpPr>
        <p:sp>
          <p:nvSpPr>
            <p:cNvPr id="25" name="Rectangle: Rounded Corners 24">
              <a:extLst>
                <a:ext uri="{FF2B5EF4-FFF2-40B4-BE49-F238E27FC236}">
                  <a16:creationId xmlns:a16="http://schemas.microsoft.com/office/drawing/2014/main" id="{8FC0C75C-0542-4C96-BFAC-5D9D1BB57D4E}"/>
                </a:ext>
              </a:extLst>
            </p:cNvPr>
            <p:cNvSpPr/>
            <p:nvPr/>
          </p:nvSpPr>
          <p:spPr>
            <a:xfrm>
              <a:off x="8994636" y="6077515"/>
              <a:ext cx="698123" cy="698123"/>
            </a:xfrm>
            <a:prstGeom prst="roundRect">
              <a:avLst/>
            </a:prstGeom>
            <a:solidFill>
              <a:schemeClr val="bg1"/>
            </a:solidFill>
            <a:ln w="28575">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CA5CD75C-99D0-4E0B-B8EB-5807D29A48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2646" y="6174001"/>
              <a:ext cx="513938" cy="513938"/>
            </a:xfrm>
            <a:prstGeom prst="rect">
              <a:avLst/>
            </a:prstGeom>
          </p:spPr>
        </p:pic>
      </p:grpSp>
      <p:sp>
        <p:nvSpPr>
          <p:cNvPr id="27" name="Rectangle 26">
            <a:extLst>
              <a:ext uri="{FF2B5EF4-FFF2-40B4-BE49-F238E27FC236}">
                <a16:creationId xmlns:a16="http://schemas.microsoft.com/office/drawing/2014/main" id="{AC0CCAE7-AB62-477D-84ED-9D67D8763FE2}"/>
              </a:ext>
            </a:extLst>
          </p:cNvPr>
          <p:cNvSpPr/>
          <p:nvPr/>
        </p:nvSpPr>
        <p:spPr>
          <a:xfrm>
            <a:off x="9798952" y="6268056"/>
            <a:ext cx="1498487" cy="307777"/>
          </a:xfrm>
          <a:prstGeom prst="rect">
            <a:avLst/>
          </a:prstGeom>
        </p:spPr>
        <p:txBody>
          <a:bodyPr wrap="none">
            <a:spAutoFit/>
          </a:bodyPr>
          <a:lstStyle/>
          <a:p>
            <a:r>
              <a:rPr lang="en-US" sz="1400" dirty="0">
                <a:solidFill>
                  <a:schemeClr val="bg1"/>
                </a:solidFill>
              </a:rPr>
              <a:t>Innovation Center</a:t>
            </a:r>
          </a:p>
        </p:txBody>
      </p:sp>
      <p:grpSp>
        <p:nvGrpSpPr>
          <p:cNvPr id="28" name="Group 27">
            <a:extLst>
              <a:ext uri="{FF2B5EF4-FFF2-40B4-BE49-F238E27FC236}">
                <a16:creationId xmlns:a16="http://schemas.microsoft.com/office/drawing/2014/main" id="{04BEA1A0-7852-414F-9616-F2EE6DCC2911}"/>
              </a:ext>
            </a:extLst>
          </p:cNvPr>
          <p:cNvGrpSpPr/>
          <p:nvPr/>
        </p:nvGrpSpPr>
        <p:grpSpPr>
          <a:xfrm>
            <a:off x="3626923" y="6080290"/>
            <a:ext cx="698123" cy="698123"/>
            <a:chOff x="3626923" y="6080290"/>
            <a:chExt cx="698123" cy="698123"/>
          </a:xfrm>
        </p:grpSpPr>
        <p:sp>
          <p:nvSpPr>
            <p:cNvPr id="29" name="Rectangle: Rounded Corners 28">
              <a:extLst>
                <a:ext uri="{FF2B5EF4-FFF2-40B4-BE49-F238E27FC236}">
                  <a16:creationId xmlns:a16="http://schemas.microsoft.com/office/drawing/2014/main" id="{3827C06E-63F4-4D96-A111-138A6E41A267}"/>
                </a:ext>
              </a:extLst>
            </p:cNvPr>
            <p:cNvSpPr/>
            <p:nvPr/>
          </p:nvSpPr>
          <p:spPr>
            <a:xfrm>
              <a:off x="3626923" y="6080290"/>
              <a:ext cx="698123" cy="698123"/>
            </a:xfrm>
            <a:prstGeom prst="roundRect">
              <a:avLst/>
            </a:prstGeom>
            <a:solidFill>
              <a:schemeClr val="bg1"/>
            </a:solidFill>
            <a:ln w="28575">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104228AC-FBDA-4531-9682-FE01540876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4465" y="6174001"/>
              <a:ext cx="498636" cy="498636"/>
            </a:xfrm>
            <a:prstGeom prst="rect">
              <a:avLst/>
            </a:prstGeom>
          </p:spPr>
        </p:pic>
      </p:grpSp>
      <p:sp>
        <p:nvSpPr>
          <p:cNvPr id="31" name="Rectangle 30">
            <a:extLst>
              <a:ext uri="{FF2B5EF4-FFF2-40B4-BE49-F238E27FC236}">
                <a16:creationId xmlns:a16="http://schemas.microsoft.com/office/drawing/2014/main" id="{0C025D6F-54B3-4EA4-B96A-6BB49BAC3414}"/>
              </a:ext>
            </a:extLst>
          </p:cNvPr>
          <p:cNvSpPr/>
          <p:nvPr/>
        </p:nvSpPr>
        <p:spPr>
          <a:xfrm>
            <a:off x="4432588" y="6279148"/>
            <a:ext cx="1023292" cy="307777"/>
          </a:xfrm>
          <a:prstGeom prst="rect">
            <a:avLst/>
          </a:prstGeom>
        </p:spPr>
        <p:txBody>
          <a:bodyPr wrap="none">
            <a:spAutoFit/>
          </a:bodyPr>
          <a:lstStyle/>
          <a:p>
            <a:r>
              <a:rPr lang="en-US" sz="1400" dirty="0">
                <a:solidFill>
                  <a:schemeClr val="bg1"/>
                </a:solidFill>
              </a:rPr>
              <a:t>ERP System</a:t>
            </a:r>
          </a:p>
        </p:txBody>
      </p:sp>
      <p:grpSp>
        <p:nvGrpSpPr>
          <p:cNvPr id="32" name="Group 31">
            <a:extLst>
              <a:ext uri="{FF2B5EF4-FFF2-40B4-BE49-F238E27FC236}">
                <a16:creationId xmlns:a16="http://schemas.microsoft.com/office/drawing/2014/main" id="{02BA8271-5746-4F92-839C-8DC14F4A3C21}"/>
              </a:ext>
            </a:extLst>
          </p:cNvPr>
          <p:cNvGrpSpPr/>
          <p:nvPr/>
        </p:nvGrpSpPr>
        <p:grpSpPr>
          <a:xfrm>
            <a:off x="1549740" y="1453385"/>
            <a:ext cx="1473651" cy="1473651"/>
            <a:chOff x="1549002" y="318"/>
            <a:chExt cx="891827" cy="891827"/>
          </a:xfrm>
        </p:grpSpPr>
        <p:sp>
          <p:nvSpPr>
            <p:cNvPr id="37" name="Oval 36">
              <a:extLst>
                <a:ext uri="{FF2B5EF4-FFF2-40B4-BE49-F238E27FC236}">
                  <a16:creationId xmlns:a16="http://schemas.microsoft.com/office/drawing/2014/main" id="{2596983F-CDD8-4538-8F75-8DDB13CEA3EF}"/>
                </a:ext>
              </a:extLst>
            </p:cNvPr>
            <p:cNvSpPr/>
            <p:nvPr/>
          </p:nvSpPr>
          <p:spPr>
            <a:xfrm>
              <a:off x="1549002" y="318"/>
              <a:ext cx="891827" cy="891827"/>
            </a:xfrm>
            <a:prstGeom prst="ellipse">
              <a:avLst/>
            </a:prstGeom>
            <a:solidFill>
              <a:srgbClr val="92D050"/>
            </a:solidFill>
            <a:ln w="57150">
              <a:noFill/>
            </a:ln>
          </p:spPr>
          <p:style>
            <a:lnRef idx="2">
              <a:scrgbClr r="0" g="0" b="0"/>
            </a:lnRef>
            <a:fillRef idx="1">
              <a:scrgbClr r="0" g="0" b="0"/>
            </a:fillRef>
            <a:effectRef idx="0">
              <a:schemeClr val="accent3">
                <a:alpha val="50000"/>
                <a:hueOff val="0"/>
                <a:satOff val="0"/>
                <a:lumOff val="0"/>
                <a:alphaOff val="0"/>
              </a:schemeClr>
            </a:effectRef>
            <a:fontRef idx="minor">
              <a:schemeClr val="tx1"/>
            </a:fontRef>
          </p:style>
        </p:sp>
        <p:sp>
          <p:nvSpPr>
            <p:cNvPr id="38" name="Oval 4">
              <a:extLst>
                <a:ext uri="{FF2B5EF4-FFF2-40B4-BE49-F238E27FC236}">
                  <a16:creationId xmlns:a16="http://schemas.microsoft.com/office/drawing/2014/main" id="{59C0CC2C-B6F1-4295-91C4-50D4B214856A}"/>
                </a:ext>
              </a:extLst>
            </p:cNvPr>
            <p:cNvSpPr txBox="1"/>
            <p:nvPr/>
          </p:nvSpPr>
          <p:spPr>
            <a:xfrm>
              <a:off x="1679607" y="130923"/>
              <a:ext cx="630617" cy="630617"/>
            </a:xfrm>
            <a:prstGeom prst="rect">
              <a:avLst/>
            </a:prstGeom>
            <a:ln>
              <a:noFill/>
            </a:ln>
          </p:spPr>
          <p:style>
            <a:lnRef idx="0">
              <a:scrgbClr r="0" g="0" b="0"/>
            </a:lnRef>
            <a:fillRef idx="0">
              <a:scrgbClr r="0" g="0" b="0"/>
            </a:fillRef>
            <a:effectRef idx="0">
              <a:scrgbClr r="0" g="0" b="0"/>
            </a:effectRef>
            <a:fontRef idx="minor">
              <a:schemeClr val="tx1"/>
            </a:fontRef>
          </p:style>
          <p:txBody>
            <a:bodyPr spcFirstLastPara="0" vert="horz" wrap="square" lIns="13970" tIns="13970" rIns="13970" bIns="13970" numCol="1" spcCol="1270" anchor="ctr" anchorCtr="0">
              <a:noAutofit/>
            </a:bodyPr>
            <a:lstStyle/>
            <a:p>
              <a:pPr marL="0" lvl="0" indent="0" algn="ctr" defTabSz="488950" rtl="1">
                <a:lnSpc>
                  <a:spcPct val="90000"/>
                </a:lnSpc>
                <a:spcBef>
                  <a:spcPct val="0"/>
                </a:spcBef>
                <a:spcAft>
                  <a:spcPct val="35000"/>
                </a:spcAft>
                <a:buNone/>
              </a:pPr>
              <a:r>
                <a:rPr lang="en-US" sz="2400" b="1" kern="1200" dirty="0"/>
                <a:t>Finance</a:t>
              </a:r>
              <a:endParaRPr lang="ar-EG" sz="2400" b="1" kern="1200" dirty="0"/>
            </a:p>
          </p:txBody>
        </p:sp>
      </p:grpSp>
      <p:sp>
        <p:nvSpPr>
          <p:cNvPr id="39" name="Rectangle: Rounded Corners 38">
            <a:extLst>
              <a:ext uri="{FF2B5EF4-FFF2-40B4-BE49-F238E27FC236}">
                <a16:creationId xmlns:a16="http://schemas.microsoft.com/office/drawing/2014/main" id="{0CEBD74D-7178-4861-A5BF-61EA44D916D6}"/>
              </a:ext>
            </a:extLst>
          </p:cNvPr>
          <p:cNvSpPr/>
          <p:nvPr/>
        </p:nvSpPr>
        <p:spPr>
          <a:xfrm>
            <a:off x="3594694" y="2647662"/>
            <a:ext cx="2363268" cy="1325563"/>
          </a:xfrm>
          <a:prstGeom prst="roundRect">
            <a:avLst>
              <a:gd name="adj" fmla="val 11565"/>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fontAlgn="t">
              <a:buFont typeface="Arial" panose="020B0604020202020204" pitchFamily="34" charset="0"/>
              <a:buChar char="•"/>
            </a:pPr>
            <a:r>
              <a:rPr lang="en-US" dirty="0"/>
              <a:t>Human Resources</a:t>
            </a:r>
          </a:p>
          <a:p>
            <a:pPr marL="285750" indent="-285750" fontAlgn="t">
              <a:buFont typeface="Arial" panose="020B0604020202020204" pitchFamily="34" charset="0"/>
              <a:buChar char="•"/>
            </a:pPr>
            <a:r>
              <a:rPr lang="en-US" dirty="0"/>
              <a:t>Attendance Sys.</a:t>
            </a:r>
          </a:p>
          <a:p>
            <a:pPr marL="285750" indent="-285750" fontAlgn="t">
              <a:buFont typeface="Arial" panose="020B0604020202020204" pitchFamily="34" charset="0"/>
              <a:buChar char="•"/>
            </a:pPr>
            <a:r>
              <a:rPr lang="en-US" dirty="0"/>
              <a:t>Payroll Sys.</a:t>
            </a:r>
          </a:p>
        </p:txBody>
      </p:sp>
      <p:grpSp>
        <p:nvGrpSpPr>
          <p:cNvPr id="40" name="Group 39">
            <a:extLst>
              <a:ext uri="{FF2B5EF4-FFF2-40B4-BE49-F238E27FC236}">
                <a16:creationId xmlns:a16="http://schemas.microsoft.com/office/drawing/2014/main" id="{613222B4-192F-4FBF-9504-68615E557339}"/>
              </a:ext>
            </a:extLst>
          </p:cNvPr>
          <p:cNvGrpSpPr/>
          <p:nvPr/>
        </p:nvGrpSpPr>
        <p:grpSpPr>
          <a:xfrm>
            <a:off x="4039503" y="1453386"/>
            <a:ext cx="1473651" cy="1473651"/>
            <a:chOff x="1549002" y="318"/>
            <a:chExt cx="891827" cy="891827"/>
          </a:xfrm>
          <a:solidFill>
            <a:srgbClr val="FFC000"/>
          </a:solidFill>
        </p:grpSpPr>
        <p:sp>
          <p:nvSpPr>
            <p:cNvPr id="41" name="Oval 40">
              <a:extLst>
                <a:ext uri="{FF2B5EF4-FFF2-40B4-BE49-F238E27FC236}">
                  <a16:creationId xmlns:a16="http://schemas.microsoft.com/office/drawing/2014/main" id="{147EF6F9-28D5-4915-B125-811B75ADDA33}"/>
                </a:ext>
              </a:extLst>
            </p:cNvPr>
            <p:cNvSpPr/>
            <p:nvPr/>
          </p:nvSpPr>
          <p:spPr>
            <a:xfrm>
              <a:off x="1549002" y="318"/>
              <a:ext cx="891827" cy="891827"/>
            </a:xfrm>
            <a:prstGeom prst="ellipse">
              <a:avLst/>
            </a:prstGeom>
            <a:grpFill/>
            <a:ln w="57150">
              <a:noFill/>
            </a:ln>
          </p:spPr>
          <p:style>
            <a:lnRef idx="2">
              <a:scrgbClr r="0" g="0" b="0"/>
            </a:lnRef>
            <a:fillRef idx="1">
              <a:scrgbClr r="0" g="0" b="0"/>
            </a:fillRef>
            <a:effectRef idx="0">
              <a:schemeClr val="accent3">
                <a:alpha val="50000"/>
                <a:hueOff val="0"/>
                <a:satOff val="0"/>
                <a:lumOff val="0"/>
                <a:alphaOff val="0"/>
              </a:schemeClr>
            </a:effectRef>
            <a:fontRef idx="minor">
              <a:schemeClr val="tx1"/>
            </a:fontRef>
          </p:style>
        </p:sp>
        <p:sp>
          <p:nvSpPr>
            <p:cNvPr id="42" name="Oval 4">
              <a:extLst>
                <a:ext uri="{FF2B5EF4-FFF2-40B4-BE49-F238E27FC236}">
                  <a16:creationId xmlns:a16="http://schemas.microsoft.com/office/drawing/2014/main" id="{5AFF493B-865D-4519-BD50-50963ED45701}"/>
                </a:ext>
              </a:extLst>
            </p:cNvPr>
            <p:cNvSpPr txBox="1"/>
            <p:nvPr/>
          </p:nvSpPr>
          <p:spPr>
            <a:xfrm>
              <a:off x="1679607" y="130923"/>
              <a:ext cx="630617" cy="630617"/>
            </a:xfrm>
            <a:prstGeom prst="rect">
              <a:avLst/>
            </a:prstGeom>
            <a:grpFill/>
            <a:ln>
              <a:noFill/>
            </a:ln>
          </p:spPr>
          <p:style>
            <a:lnRef idx="0">
              <a:scrgbClr r="0" g="0" b="0"/>
            </a:lnRef>
            <a:fillRef idx="0">
              <a:scrgbClr r="0" g="0" b="0"/>
            </a:fillRef>
            <a:effectRef idx="0">
              <a:scrgbClr r="0" g="0" b="0"/>
            </a:effectRef>
            <a:fontRef idx="minor">
              <a:schemeClr val="tx1"/>
            </a:fontRef>
          </p:style>
          <p:txBody>
            <a:bodyPr spcFirstLastPara="0" vert="horz" wrap="square" lIns="13970" tIns="13970" rIns="13970" bIns="13970" numCol="1" spcCol="1270" anchor="ctr" anchorCtr="0">
              <a:noAutofit/>
            </a:bodyPr>
            <a:lstStyle/>
            <a:p>
              <a:pPr marL="0" lvl="0" indent="0" algn="ctr" defTabSz="488950" rtl="1">
                <a:lnSpc>
                  <a:spcPct val="90000"/>
                </a:lnSpc>
                <a:spcBef>
                  <a:spcPct val="0"/>
                </a:spcBef>
                <a:spcAft>
                  <a:spcPct val="35000"/>
                </a:spcAft>
                <a:buNone/>
              </a:pPr>
              <a:r>
                <a:rPr lang="en-US" sz="2400" b="1" kern="1200" dirty="0"/>
                <a:t>HR</a:t>
              </a:r>
              <a:endParaRPr lang="ar-EG" sz="2400" b="1" kern="1200" dirty="0"/>
            </a:p>
          </p:txBody>
        </p:sp>
      </p:grpSp>
      <p:sp>
        <p:nvSpPr>
          <p:cNvPr id="43" name="Rectangle: Rounded Corners 42">
            <a:extLst>
              <a:ext uri="{FF2B5EF4-FFF2-40B4-BE49-F238E27FC236}">
                <a16:creationId xmlns:a16="http://schemas.microsoft.com/office/drawing/2014/main" id="{C7D568DF-CE49-4E52-BEAB-ED8B5BD0DA12}"/>
              </a:ext>
            </a:extLst>
          </p:cNvPr>
          <p:cNvSpPr/>
          <p:nvPr/>
        </p:nvSpPr>
        <p:spPr>
          <a:xfrm>
            <a:off x="6106006" y="2647662"/>
            <a:ext cx="2363268" cy="1325563"/>
          </a:xfrm>
          <a:prstGeom prst="roundRect">
            <a:avLst>
              <a:gd name="adj" fmla="val 11565"/>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US" dirty="0"/>
              <a:t>Purchasing request</a:t>
            </a:r>
          </a:p>
          <a:p>
            <a:pPr marL="285750" indent="-285750">
              <a:buFont typeface="Arial" panose="020B0604020202020204" pitchFamily="34" charset="0"/>
              <a:buChar char="•"/>
            </a:pPr>
            <a:r>
              <a:rPr lang="en-US" dirty="0"/>
              <a:t>Stores Sys.</a:t>
            </a:r>
          </a:p>
        </p:txBody>
      </p:sp>
      <p:grpSp>
        <p:nvGrpSpPr>
          <p:cNvPr id="44" name="Group 43">
            <a:extLst>
              <a:ext uri="{FF2B5EF4-FFF2-40B4-BE49-F238E27FC236}">
                <a16:creationId xmlns:a16="http://schemas.microsoft.com/office/drawing/2014/main" id="{99777F90-FC6D-4A72-BDB9-2E403B720E9A}"/>
              </a:ext>
            </a:extLst>
          </p:cNvPr>
          <p:cNvGrpSpPr/>
          <p:nvPr/>
        </p:nvGrpSpPr>
        <p:grpSpPr>
          <a:xfrm>
            <a:off x="6550815" y="1453386"/>
            <a:ext cx="1473651" cy="1473651"/>
            <a:chOff x="1549002" y="318"/>
            <a:chExt cx="891827" cy="891827"/>
          </a:xfrm>
          <a:solidFill>
            <a:srgbClr val="C00000"/>
          </a:solidFill>
        </p:grpSpPr>
        <p:sp>
          <p:nvSpPr>
            <p:cNvPr id="45" name="Oval 44">
              <a:extLst>
                <a:ext uri="{FF2B5EF4-FFF2-40B4-BE49-F238E27FC236}">
                  <a16:creationId xmlns:a16="http://schemas.microsoft.com/office/drawing/2014/main" id="{C31B8F72-552D-4288-AF54-B57A9F4EA677}"/>
                </a:ext>
              </a:extLst>
            </p:cNvPr>
            <p:cNvSpPr/>
            <p:nvPr/>
          </p:nvSpPr>
          <p:spPr>
            <a:xfrm>
              <a:off x="1549002" y="318"/>
              <a:ext cx="891827" cy="891827"/>
            </a:xfrm>
            <a:prstGeom prst="ellipse">
              <a:avLst/>
            </a:prstGeom>
            <a:grpFill/>
            <a:ln w="57150">
              <a:noFill/>
            </a:ln>
          </p:spPr>
          <p:style>
            <a:lnRef idx="2">
              <a:scrgbClr r="0" g="0" b="0"/>
            </a:lnRef>
            <a:fillRef idx="1">
              <a:scrgbClr r="0" g="0" b="0"/>
            </a:fillRef>
            <a:effectRef idx="0">
              <a:schemeClr val="accent3">
                <a:alpha val="50000"/>
                <a:hueOff val="0"/>
                <a:satOff val="0"/>
                <a:lumOff val="0"/>
                <a:alphaOff val="0"/>
              </a:schemeClr>
            </a:effectRef>
            <a:fontRef idx="minor">
              <a:schemeClr val="tx1"/>
            </a:fontRef>
          </p:style>
        </p:sp>
        <p:sp>
          <p:nvSpPr>
            <p:cNvPr id="46" name="Oval 4">
              <a:extLst>
                <a:ext uri="{FF2B5EF4-FFF2-40B4-BE49-F238E27FC236}">
                  <a16:creationId xmlns:a16="http://schemas.microsoft.com/office/drawing/2014/main" id="{A014D450-6C36-4287-9674-7837134B3555}"/>
                </a:ext>
              </a:extLst>
            </p:cNvPr>
            <p:cNvSpPr txBox="1"/>
            <p:nvPr/>
          </p:nvSpPr>
          <p:spPr>
            <a:xfrm>
              <a:off x="1679607" y="130923"/>
              <a:ext cx="630617" cy="630617"/>
            </a:xfrm>
            <a:prstGeom prst="rect">
              <a:avLst/>
            </a:prstGeom>
            <a:grpFill/>
            <a:ln>
              <a:noFill/>
            </a:ln>
          </p:spPr>
          <p:style>
            <a:lnRef idx="0">
              <a:scrgbClr r="0" g="0" b="0"/>
            </a:lnRef>
            <a:fillRef idx="0">
              <a:scrgbClr r="0" g="0" b="0"/>
            </a:fillRef>
            <a:effectRef idx="0">
              <a:scrgbClr r="0" g="0" b="0"/>
            </a:effectRef>
            <a:fontRef idx="minor">
              <a:schemeClr val="tx1"/>
            </a:fontRef>
          </p:style>
          <p:txBody>
            <a:bodyPr spcFirstLastPara="0" vert="horz" wrap="square" lIns="13970" tIns="13970" rIns="13970" bIns="13970" numCol="1" spcCol="1270" anchor="ctr" anchorCtr="0">
              <a:noAutofit/>
            </a:bodyPr>
            <a:lstStyle/>
            <a:p>
              <a:pPr marL="0" lvl="0" indent="0" algn="ctr" defTabSz="488950" rtl="1">
                <a:lnSpc>
                  <a:spcPct val="90000"/>
                </a:lnSpc>
                <a:spcBef>
                  <a:spcPct val="0"/>
                </a:spcBef>
                <a:spcAft>
                  <a:spcPct val="35000"/>
                </a:spcAft>
                <a:buNone/>
              </a:pPr>
              <a:r>
                <a:rPr lang="en-US" sz="2000" b="1" kern="1200" dirty="0">
                  <a:solidFill>
                    <a:schemeClr val="bg1"/>
                  </a:solidFill>
                </a:rPr>
                <a:t>Logistics</a:t>
              </a:r>
              <a:endParaRPr lang="ar-EG" sz="2000" b="1" kern="1200" dirty="0">
                <a:solidFill>
                  <a:schemeClr val="bg1"/>
                </a:solidFill>
              </a:endParaRPr>
            </a:p>
          </p:txBody>
        </p:sp>
      </p:grpSp>
      <p:sp>
        <p:nvSpPr>
          <p:cNvPr id="47" name="Rectangle: Rounded Corners 46">
            <a:extLst>
              <a:ext uri="{FF2B5EF4-FFF2-40B4-BE49-F238E27FC236}">
                <a16:creationId xmlns:a16="http://schemas.microsoft.com/office/drawing/2014/main" id="{B2193DDD-F261-4A21-BA1F-4F3B5965B5A4}"/>
              </a:ext>
            </a:extLst>
          </p:cNvPr>
          <p:cNvSpPr/>
          <p:nvPr/>
        </p:nvSpPr>
        <p:spPr>
          <a:xfrm>
            <a:off x="2214990" y="4137114"/>
            <a:ext cx="8765596" cy="1755870"/>
          </a:xfrm>
          <a:prstGeom prst="roundRect">
            <a:avLst>
              <a:gd name="adj" fmla="val 11565"/>
            </a:avLst>
          </a:prstGeom>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endParaRPr lang="en-US" dirty="0"/>
          </a:p>
        </p:txBody>
      </p:sp>
      <p:grpSp>
        <p:nvGrpSpPr>
          <p:cNvPr id="48" name="Group 47">
            <a:extLst>
              <a:ext uri="{FF2B5EF4-FFF2-40B4-BE49-F238E27FC236}">
                <a16:creationId xmlns:a16="http://schemas.microsoft.com/office/drawing/2014/main" id="{A08BBFC7-A0C3-4FDE-ABD7-C212E6F03175}"/>
              </a:ext>
            </a:extLst>
          </p:cNvPr>
          <p:cNvGrpSpPr/>
          <p:nvPr/>
        </p:nvGrpSpPr>
        <p:grpSpPr>
          <a:xfrm>
            <a:off x="1104931" y="4245521"/>
            <a:ext cx="1473651" cy="1473651"/>
            <a:chOff x="1549002" y="318"/>
            <a:chExt cx="891827" cy="891827"/>
          </a:xfrm>
          <a:solidFill>
            <a:srgbClr val="7030A0"/>
          </a:solidFill>
        </p:grpSpPr>
        <p:sp>
          <p:nvSpPr>
            <p:cNvPr id="49" name="Oval 48">
              <a:extLst>
                <a:ext uri="{FF2B5EF4-FFF2-40B4-BE49-F238E27FC236}">
                  <a16:creationId xmlns:a16="http://schemas.microsoft.com/office/drawing/2014/main" id="{3B157F6B-2A61-4BC8-9AA9-8A30CC8BB63F}"/>
                </a:ext>
              </a:extLst>
            </p:cNvPr>
            <p:cNvSpPr/>
            <p:nvPr/>
          </p:nvSpPr>
          <p:spPr>
            <a:xfrm>
              <a:off x="1549002" y="318"/>
              <a:ext cx="891827" cy="891827"/>
            </a:xfrm>
            <a:prstGeom prst="ellipse">
              <a:avLst/>
            </a:prstGeom>
            <a:grpFill/>
            <a:ln w="57150">
              <a:noFill/>
            </a:ln>
          </p:spPr>
          <p:style>
            <a:lnRef idx="2">
              <a:scrgbClr r="0" g="0" b="0"/>
            </a:lnRef>
            <a:fillRef idx="1">
              <a:scrgbClr r="0" g="0" b="0"/>
            </a:fillRef>
            <a:effectRef idx="0">
              <a:schemeClr val="accent3">
                <a:alpha val="50000"/>
                <a:hueOff val="0"/>
                <a:satOff val="0"/>
                <a:lumOff val="0"/>
                <a:alphaOff val="0"/>
              </a:schemeClr>
            </a:effectRef>
            <a:fontRef idx="minor">
              <a:schemeClr val="tx1"/>
            </a:fontRef>
          </p:style>
        </p:sp>
        <p:sp>
          <p:nvSpPr>
            <p:cNvPr id="50" name="Oval 4">
              <a:extLst>
                <a:ext uri="{FF2B5EF4-FFF2-40B4-BE49-F238E27FC236}">
                  <a16:creationId xmlns:a16="http://schemas.microsoft.com/office/drawing/2014/main" id="{8AC96543-B990-441F-AFBB-A23B0912B570}"/>
                </a:ext>
              </a:extLst>
            </p:cNvPr>
            <p:cNvSpPr txBox="1"/>
            <p:nvPr/>
          </p:nvSpPr>
          <p:spPr>
            <a:xfrm>
              <a:off x="1679607" y="130923"/>
              <a:ext cx="630617" cy="630617"/>
            </a:xfrm>
            <a:prstGeom prst="rect">
              <a:avLst/>
            </a:prstGeom>
            <a:grpFill/>
            <a:ln>
              <a:noFill/>
            </a:ln>
          </p:spPr>
          <p:style>
            <a:lnRef idx="0">
              <a:scrgbClr r="0" g="0" b="0"/>
            </a:lnRef>
            <a:fillRef idx="0">
              <a:scrgbClr r="0" g="0" b="0"/>
            </a:fillRef>
            <a:effectRef idx="0">
              <a:scrgbClr r="0" g="0" b="0"/>
            </a:effectRef>
            <a:fontRef idx="minor">
              <a:schemeClr val="tx1"/>
            </a:fontRef>
          </p:style>
          <p:txBody>
            <a:bodyPr spcFirstLastPara="0" vert="horz" wrap="square" lIns="13970" tIns="13970" rIns="13970" bIns="13970" numCol="1" spcCol="1270" anchor="ctr" anchorCtr="0">
              <a:noAutofit/>
            </a:bodyPr>
            <a:lstStyle/>
            <a:p>
              <a:pPr lvl="0" rtl="1"/>
              <a:r>
                <a:rPr lang="en-US" b="1" dirty="0">
                  <a:solidFill>
                    <a:schemeClr val="bg1"/>
                  </a:solidFill>
                </a:rPr>
                <a:t>Student &amp; Education</a:t>
              </a:r>
              <a:endParaRPr lang="ar-EG" b="1" dirty="0">
                <a:solidFill>
                  <a:schemeClr val="bg1"/>
                </a:solidFill>
              </a:endParaRPr>
            </a:p>
          </p:txBody>
        </p:sp>
      </p:grpSp>
      <p:sp>
        <p:nvSpPr>
          <p:cNvPr id="51" name="Rectangle: Rounded Corners 50">
            <a:extLst>
              <a:ext uri="{FF2B5EF4-FFF2-40B4-BE49-F238E27FC236}">
                <a16:creationId xmlns:a16="http://schemas.microsoft.com/office/drawing/2014/main" id="{1A3D2130-4634-4A49-A52D-C185EA4CEAE7}"/>
              </a:ext>
            </a:extLst>
          </p:cNvPr>
          <p:cNvSpPr/>
          <p:nvPr/>
        </p:nvSpPr>
        <p:spPr>
          <a:xfrm>
            <a:off x="8617318" y="2647662"/>
            <a:ext cx="2363268" cy="1325563"/>
          </a:xfrm>
          <a:prstGeom prst="roundRect">
            <a:avLst>
              <a:gd name="adj" fmla="val 11565"/>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US" dirty="0"/>
              <a:t>Reservation</a:t>
            </a:r>
          </a:p>
          <a:p>
            <a:pPr marL="285750" indent="-285750">
              <a:buFont typeface="Arial" panose="020B0604020202020204" pitchFamily="34" charset="0"/>
              <a:buChar char="•"/>
            </a:pPr>
            <a:r>
              <a:rPr lang="en-US" dirty="0"/>
              <a:t>Clinic</a:t>
            </a:r>
          </a:p>
          <a:p>
            <a:pPr marL="285750" indent="-285750">
              <a:buFont typeface="Arial" panose="020B0604020202020204" pitchFamily="34" charset="0"/>
              <a:buChar char="•"/>
            </a:pPr>
            <a:r>
              <a:rPr lang="en-US" dirty="0"/>
              <a:t>Pharmacy</a:t>
            </a:r>
          </a:p>
        </p:txBody>
      </p:sp>
      <p:grpSp>
        <p:nvGrpSpPr>
          <p:cNvPr id="52" name="Group 51">
            <a:extLst>
              <a:ext uri="{FF2B5EF4-FFF2-40B4-BE49-F238E27FC236}">
                <a16:creationId xmlns:a16="http://schemas.microsoft.com/office/drawing/2014/main" id="{9E9692CA-392B-4645-97F3-A33350EFB6AE}"/>
              </a:ext>
            </a:extLst>
          </p:cNvPr>
          <p:cNvGrpSpPr/>
          <p:nvPr/>
        </p:nvGrpSpPr>
        <p:grpSpPr>
          <a:xfrm>
            <a:off x="9062127" y="1453386"/>
            <a:ext cx="1473651" cy="1473651"/>
            <a:chOff x="1549002" y="318"/>
            <a:chExt cx="891827" cy="891827"/>
          </a:xfrm>
          <a:solidFill>
            <a:srgbClr val="00B0F0"/>
          </a:solidFill>
        </p:grpSpPr>
        <p:sp>
          <p:nvSpPr>
            <p:cNvPr id="53" name="Oval 52">
              <a:extLst>
                <a:ext uri="{FF2B5EF4-FFF2-40B4-BE49-F238E27FC236}">
                  <a16:creationId xmlns:a16="http://schemas.microsoft.com/office/drawing/2014/main" id="{C276414B-AF60-4816-94E5-054CF2BD6750}"/>
                </a:ext>
              </a:extLst>
            </p:cNvPr>
            <p:cNvSpPr/>
            <p:nvPr/>
          </p:nvSpPr>
          <p:spPr>
            <a:xfrm>
              <a:off x="1549002" y="318"/>
              <a:ext cx="891827" cy="891827"/>
            </a:xfrm>
            <a:prstGeom prst="ellipse">
              <a:avLst/>
            </a:prstGeom>
            <a:grpFill/>
            <a:ln w="57150">
              <a:noFill/>
            </a:ln>
          </p:spPr>
          <p:style>
            <a:lnRef idx="2">
              <a:scrgbClr r="0" g="0" b="0"/>
            </a:lnRef>
            <a:fillRef idx="1">
              <a:scrgbClr r="0" g="0" b="0"/>
            </a:fillRef>
            <a:effectRef idx="0">
              <a:schemeClr val="accent3">
                <a:alpha val="50000"/>
                <a:hueOff val="0"/>
                <a:satOff val="0"/>
                <a:lumOff val="0"/>
                <a:alphaOff val="0"/>
              </a:schemeClr>
            </a:effectRef>
            <a:fontRef idx="minor">
              <a:schemeClr val="tx1"/>
            </a:fontRef>
          </p:style>
        </p:sp>
        <p:sp>
          <p:nvSpPr>
            <p:cNvPr id="54" name="Oval 4">
              <a:extLst>
                <a:ext uri="{FF2B5EF4-FFF2-40B4-BE49-F238E27FC236}">
                  <a16:creationId xmlns:a16="http://schemas.microsoft.com/office/drawing/2014/main" id="{727A767A-A29D-4D2B-9D72-1A7580AC0753}"/>
                </a:ext>
              </a:extLst>
            </p:cNvPr>
            <p:cNvSpPr txBox="1"/>
            <p:nvPr/>
          </p:nvSpPr>
          <p:spPr>
            <a:xfrm>
              <a:off x="1679607" y="130923"/>
              <a:ext cx="630617" cy="630617"/>
            </a:xfrm>
            <a:prstGeom prst="rect">
              <a:avLst/>
            </a:prstGeom>
            <a:grpFill/>
            <a:ln>
              <a:noFill/>
            </a:ln>
          </p:spPr>
          <p:style>
            <a:lnRef idx="0">
              <a:scrgbClr r="0" g="0" b="0"/>
            </a:lnRef>
            <a:fillRef idx="0">
              <a:scrgbClr r="0" g="0" b="0"/>
            </a:fillRef>
            <a:effectRef idx="0">
              <a:scrgbClr r="0" g="0" b="0"/>
            </a:effectRef>
            <a:fontRef idx="minor">
              <a:schemeClr val="tx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b="1" dirty="0">
                  <a:solidFill>
                    <a:schemeClr val="bg1"/>
                  </a:solidFill>
                </a:rPr>
                <a:t>Clinic &amp; pharmacy</a:t>
              </a:r>
            </a:p>
          </p:txBody>
        </p:sp>
      </p:grpSp>
      <p:graphicFrame>
        <p:nvGraphicFramePr>
          <p:cNvPr id="6" name="Table 5">
            <a:extLst>
              <a:ext uri="{FF2B5EF4-FFF2-40B4-BE49-F238E27FC236}">
                <a16:creationId xmlns:a16="http://schemas.microsoft.com/office/drawing/2014/main" id="{E06753C3-CDAA-47F3-973E-5BA8A767E7C8}"/>
              </a:ext>
            </a:extLst>
          </p:cNvPr>
          <p:cNvGraphicFramePr>
            <a:graphicFrameLocks noGrp="1"/>
          </p:cNvGraphicFramePr>
          <p:nvPr>
            <p:extLst>
              <p:ext uri="{D42A27DB-BD31-4B8C-83A1-F6EECF244321}">
                <p14:modId xmlns:p14="http://schemas.microsoft.com/office/powerpoint/2010/main" val="1070057390"/>
              </p:ext>
            </p:extLst>
          </p:nvPr>
        </p:nvGraphicFramePr>
        <p:xfrm>
          <a:off x="2595816" y="4198010"/>
          <a:ext cx="8268669" cy="1563587"/>
        </p:xfrm>
        <a:graphic>
          <a:graphicData uri="http://schemas.openxmlformats.org/drawingml/2006/table">
            <a:tbl>
              <a:tblPr firstRow="1" bandRow="1"/>
              <a:tblGrid>
                <a:gridCol w="2756223">
                  <a:extLst>
                    <a:ext uri="{9D8B030D-6E8A-4147-A177-3AD203B41FA5}">
                      <a16:colId xmlns:a16="http://schemas.microsoft.com/office/drawing/2014/main" val="504650531"/>
                    </a:ext>
                  </a:extLst>
                </a:gridCol>
                <a:gridCol w="2756223">
                  <a:extLst>
                    <a:ext uri="{9D8B030D-6E8A-4147-A177-3AD203B41FA5}">
                      <a16:colId xmlns:a16="http://schemas.microsoft.com/office/drawing/2014/main" val="2064691623"/>
                    </a:ext>
                  </a:extLst>
                </a:gridCol>
                <a:gridCol w="2756223">
                  <a:extLst>
                    <a:ext uri="{9D8B030D-6E8A-4147-A177-3AD203B41FA5}">
                      <a16:colId xmlns:a16="http://schemas.microsoft.com/office/drawing/2014/main" val="2775482496"/>
                    </a:ext>
                  </a:extLst>
                </a:gridCol>
              </a:tblGrid>
              <a:tr h="319421">
                <a:tc>
                  <a:txBody>
                    <a:bodyPr/>
                    <a:lstStyle/>
                    <a:p>
                      <a:pPr algn="ctr"/>
                      <a:r>
                        <a:rPr lang="en-US" dirty="0">
                          <a:solidFill>
                            <a:schemeClr val="bg1"/>
                          </a:solidFill>
                        </a:rPr>
                        <a:t>Admission &amp; Registration</a:t>
                      </a:r>
                    </a:p>
                  </a:txBody>
                  <a:tcP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7030A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Student Affairs</a:t>
                      </a:r>
                      <a:endParaRPr lang="ar-EG" dirty="0">
                        <a:solidFill>
                          <a:schemeClr val="bg1"/>
                        </a:solidFill>
                      </a:endParaRPr>
                    </a:p>
                  </a:txBody>
                  <a:tcPr>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7030A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Education Affairs</a:t>
                      </a:r>
                      <a:endParaRPr lang="ar-EG" dirty="0">
                        <a:solidFill>
                          <a:schemeClr val="bg1"/>
                        </a:solidFill>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3923549412"/>
                  </a:ext>
                </a:extLst>
              </a:tr>
              <a:tr h="1197827">
                <a:tc>
                  <a:txBody>
                    <a:bodyPr/>
                    <a:lstStyle/>
                    <a:p>
                      <a:pPr marL="285750" indent="-285750">
                        <a:buFont typeface="Arial" panose="020B0604020202020204" pitchFamily="34" charset="0"/>
                        <a:buChar char="•"/>
                      </a:pPr>
                      <a:r>
                        <a:rPr lang="en-US" sz="1400" dirty="0"/>
                        <a:t>Online Admission</a:t>
                      </a:r>
                    </a:p>
                    <a:p>
                      <a:pPr marL="285750" indent="-285750">
                        <a:buFont typeface="Arial" panose="020B0604020202020204" pitchFamily="34" charset="0"/>
                        <a:buChar char="•"/>
                      </a:pPr>
                      <a:r>
                        <a:rPr lang="en-US" sz="1400" dirty="0"/>
                        <a:t>Admission System</a:t>
                      </a:r>
                    </a:p>
                    <a:p>
                      <a:pPr marL="285750" indent="-285750">
                        <a:buFont typeface="Arial" panose="020B0604020202020204" pitchFamily="34" charset="0"/>
                        <a:buChar char="•"/>
                      </a:pPr>
                      <a:r>
                        <a:rPr lang="en-US" sz="1400" dirty="0"/>
                        <a:t>Online registration</a:t>
                      </a:r>
                    </a:p>
                    <a:p>
                      <a:pPr marL="285750" indent="-285750">
                        <a:buFont typeface="Arial" panose="020B0604020202020204" pitchFamily="34" charset="0"/>
                        <a:buChar char="•"/>
                      </a:pPr>
                      <a:r>
                        <a:rPr lang="en-US" sz="1400" dirty="0"/>
                        <a:t>Registration System</a:t>
                      </a:r>
                    </a:p>
                    <a:p>
                      <a:pPr marL="285750" indent="-285750">
                        <a:buFont typeface="Arial" panose="020B0604020202020204" pitchFamily="34" charset="0"/>
                        <a:buChar char="•"/>
                      </a:pPr>
                      <a:r>
                        <a:rPr lang="en-US" sz="1400" dirty="0"/>
                        <a:t>Online Admission Exam</a:t>
                      </a:r>
                    </a:p>
                  </a:txBody>
                  <a:tcPr>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GB" sz="1400" dirty="0"/>
                        <a:t>Housing </a:t>
                      </a:r>
                    </a:p>
                    <a:p>
                      <a:pPr marL="285750" indent="-285750">
                        <a:buFont typeface="Arial" panose="020B0604020202020204" pitchFamily="34" charset="0"/>
                        <a:buChar char="•"/>
                      </a:pPr>
                      <a:r>
                        <a:rPr lang="en-GB" sz="1400" dirty="0"/>
                        <a:t>Trip Reservation</a:t>
                      </a:r>
                    </a:p>
                    <a:p>
                      <a:pPr marL="285750" indent="-285750">
                        <a:buFont typeface="Arial" panose="020B0604020202020204" pitchFamily="34" charset="0"/>
                        <a:buChar char="•"/>
                      </a:pPr>
                      <a:r>
                        <a:rPr lang="en-GB" sz="1400" dirty="0"/>
                        <a:t>Student Portal</a:t>
                      </a:r>
                    </a:p>
                    <a:p>
                      <a:pPr marL="285750" indent="-285750">
                        <a:buFont typeface="Arial" panose="020B0604020202020204" pitchFamily="34" charset="0"/>
                        <a:buChar char="•"/>
                      </a:pPr>
                      <a:r>
                        <a:rPr lang="en-GB" sz="1400" dirty="0"/>
                        <a:t>SMS System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F3EBF9"/>
                    </a:solidFill>
                  </a:tcPr>
                </a:tc>
                <a:tc>
                  <a:txBody>
                    <a:bodyPr/>
                    <a:lstStyle/>
                    <a:p>
                      <a:pPr marL="285750" indent="-285750">
                        <a:buFont typeface="Arial" panose="020B0604020202020204" pitchFamily="34" charset="0"/>
                        <a:buChar char="•"/>
                      </a:pPr>
                      <a:r>
                        <a:rPr lang="en-GB" sz="1400" dirty="0"/>
                        <a:t>Questionnaire Sys.</a:t>
                      </a:r>
                    </a:p>
                    <a:p>
                      <a:pPr marL="285750" indent="-285750">
                        <a:buFont typeface="Arial" panose="020B0604020202020204" pitchFamily="34" charset="0"/>
                        <a:buChar char="•"/>
                      </a:pPr>
                      <a:r>
                        <a:rPr lang="en-GB" sz="1400" dirty="0"/>
                        <a:t>Book &amp; Library Sys.</a:t>
                      </a:r>
                    </a:p>
                    <a:p>
                      <a:pPr marL="285750" indent="-285750">
                        <a:buFont typeface="Arial" panose="020B0604020202020204" pitchFamily="34" charset="0"/>
                        <a:buChar char="•"/>
                      </a:pPr>
                      <a:r>
                        <a:rPr lang="en-GB" sz="1400" dirty="0"/>
                        <a:t>Schedule Sys.</a:t>
                      </a:r>
                    </a:p>
                    <a:p>
                      <a:pPr marL="285750" indent="-285750">
                        <a:buFont typeface="Arial" panose="020B0604020202020204" pitchFamily="34" charset="0"/>
                        <a:buChar char="•"/>
                      </a:pPr>
                      <a:r>
                        <a:rPr lang="en-GB" sz="1400" dirty="0"/>
                        <a:t>Exam Schedule Sys.</a:t>
                      </a:r>
                    </a:p>
                    <a:p>
                      <a:pPr marL="285750" indent="-285750">
                        <a:buFont typeface="Arial" panose="020B0604020202020204" pitchFamily="34" charset="0"/>
                        <a:buChar char="•"/>
                      </a:pPr>
                      <a:r>
                        <a:rPr lang="en-GB" sz="1400" dirty="0"/>
                        <a:t>Academic Advising</a:t>
                      </a:r>
                    </a:p>
                  </a:txBody>
                  <a:tcPr>
                    <a:lnL w="12700"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4926875"/>
                  </a:ext>
                </a:extLst>
              </a:tr>
            </a:tbl>
          </a:graphicData>
        </a:graphic>
      </p:graphicFrame>
    </p:spTree>
    <p:extLst>
      <p:ext uri="{BB962C8B-B14F-4D97-AF65-F5344CB8AC3E}">
        <p14:creationId xmlns:p14="http://schemas.microsoft.com/office/powerpoint/2010/main" val="150591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3D42A22-8104-47C6-967F-A749A7AA8CAC}"/>
              </a:ext>
            </a:extLst>
          </p:cNvPr>
          <p:cNvSpPr txBox="1">
            <a:spLocks/>
          </p:cNvSpPr>
          <p:nvPr/>
        </p:nvSpPr>
        <p:spPr>
          <a:xfrm>
            <a:off x="640080" y="365126"/>
            <a:ext cx="10713720" cy="9971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C00000"/>
                </a:solidFill>
              </a:rPr>
              <a:t>Technology Used</a:t>
            </a:r>
          </a:p>
        </p:txBody>
      </p:sp>
      <p:sp>
        <p:nvSpPr>
          <p:cNvPr id="2" name="Rectangle 1">
            <a:extLst>
              <a:ext uri="{FF2B5EF4-FFF2-40B4-BE49-F238E27FC236}">
                <a16:creationId xmlns:a16="http://schemas.microsoft.com/office/drawing/2014/main" id="{7D8D35CC-96FA-4DEA-92E4-DDDCED774D3E}"/>
              </a:ext>
            </a:extLst>
          </p:cNvPr>
          <p:cNvSpPr/>
          <p:nvPr/>
        </p:nvSpPr>
        <p:spPr>
          <a:xfrm>
            <a:off x="1042410" y="2791705"/>
            <a:ext cx="1747433" cy="584775"/>
          </a:xfrm>
          <a:prstGeom prst="rect">
            <a:avLst/>
          </a:prstGeom>
        </p:spPr>
        <p:txBody>
          <a:bodyPr wrap="square">
            <a:spAutoFit/>
          </a:bodyPr>
          <a:lstStyle/>
          <a:p>
            <a:pPr algn="ctr" fontAlgn="base"/>
            <a:r>
              <a:rPr lang="en-US" sz="1600" b="1" dirty="0"/>
              <a:t>Internet-of-Things</a:t>
            </a:r>
            <a:r>
              <a:rPr lang="en-US" sz="1600" dirty="0"/>
              <a:t> (</a:t>
            </a:r>
            <a:r>
              <a:rPr lang="en-US" sz="1600" b="1" dirty="0"/>
              <a:t>IOT</a:t>
            </a:r>
            <a:r>
              <a:rPr lang="en-US" sz="1600" dirty="0"/>
              <a:t>) Technology</a:t>
            </a:r>
          </a:p>
        </p:txBody>
      </p:sp>
      <p:sp>
        <p:nvSpPr>
          <p:cNvPr id="4" name="Rectangle 3">
            <a:extLst>
              <a:ext uri="{FF2B5EF4-FFF2-40B4-BE49-F238E27FC236}">
                <a16:creationId xmlns:a16="http://schemas.microsoft.com/office/drawing/2014/main" id="{146DD12B-B247-42BC-8737-AF0D021E64D9}"/>
              </a:ext>
            </a:extLst>
          </p:cNvPr>
          <p:cNvSpPr/>
          <p:nvPr/>
        </p:nvSpPr>
        <p:spPr>
          <a:xfrm>
            <a:off x="2838055" y="2810308"/>
            <a:ext cx="1651010" cy="584775"/>
          </a:xfrm>
          <a:prstGeom prst="rect">
            <a:avLst/>
          </a:prstGeom>
        </p:spPr>
        <p:txBody>
          <a:bodyPr wrap="square">
            <a:spAutoFit/>
          </a:bodyPr>
          <a:lstStyle/>
          <a:p>
            <a:pPr algn="ctr" fontAlgn="base"/>
            <a:r>
              <a:rPr lang="en-US" sz="1600" b="1" dirty="0"/>
              <a:t>Cloud Computing Technology</a:t>
            </a:r>
          </a:p>
        </p:txBody>
      </p:sp>
      <p:sp>
        <p:nvSpPr>
          <p:cNvPr id="5" name="Rectangle 4">
            <a:extLst>
              <a:ext uri="{FF2B5EF4-FFF2-40B4-BE49-F238E27FC236}">
                <a16:creationId xmlns:a16="http://schemas.microsoft.com/office/drawing/2014/main" id="{8A9C932C-438D-4FB4-BAC0-758896D44FDF}"/>
              </a:ext>
            </a:extLst>
          </p:cNvPr>
          <p:cNvSpPr/>
          <p:nvPr/>
        </p:nvSpPr>
        <p:spPr>
          <a:xfrm>
            <a:off x="4783558" y="2810308"/>
            <a:ext cx="1682956" cy="738664"/>
          </a:xfrm>
          <a:prstGeom prst="rect">
            <a:avLst/>
          </a:prstGeom>
        </p:spPr>
        <p:txBody>
          <a:bodyPr wrap="square">
            <a:spAutoFit/>
          </a:bodyPr>
          <a:lstStyle/>
          <a:p>
            <a:pPr algn="ctr" fontAlgn="base"/>
            <a:r>
              <a:rPr lang="en-US" sz="1400" b="1" dirty="0"/>
              <a:t>Radio Frequency Identification </a:t>
            </a:r>
            <a:r>
              <a:rPr lang="en-US" sz="1400" dirty="0"/>
              <a:t>(</a:t>
            </a:r>
            <a:r>
              <a:rPr lang="en-US" sz="1400" b="1" dirty="0"/>
              <a:t>RFID</a:t>
            </a:r>
            <a:r>
              <a:rPr lang="en-US" sz="1400" dirty="0"/>
              <a:t>) Technology</a:t>
            </a:r>
          </a:p>
        </p:txBody>
      </p:sp>
      <p:sp>
        <p:nvSpPr>
          <p:cNvPr id="6" name="Rectangle 5">
            <a:extLst>
              <a:ext uri="{FF2B5EF4-FFF2-40B4-BE49-F238E27FC236}">
                <a16:creationId xmlns:a16="http://schemas.microsoft.com/office/drawing/2014/main" id="{99395B87-D369-4E20-A2D5-DF0EABD31939}"/>
              </a:ext>
            </a:extLst>
          </p:cNvPr>
          <p:cNvSpPr/>
          <p:nvPr/>
        </p:nvSpPr>
        <p:spPr>
          <a:xfrm>
            <a:off x="8906189" y="2810308"/>
            <a:ext cx="2005968" cy="584775"/>
          </a:xfrm>
          <a:prstGeom prst="rect">
            <a:avLst/>
          </a:prstGeom>
        </p:spPr>
        <p:txBody>
          <a:bodyPr wrap="square">
            <a:spAutoFit/>
          </a:bodyPr>
          <a:lstStyle/>
          <a:p>
            <a:pPr algn="ctr" fontAlgn="base"/>
            <a:r>
              <a:rPr lang="en-US" sz="1600" b="1" dirty="0"/>
              <a:t>Ambient Intelligence </a:t>
            </a:r>
            <a:r>
              <a:rPr lang="en-US" sz="1600" dirty="0"/>
              <a:t>Technology</a:t>
            </a:r>
          </a:p>
        </p:txBody>
      </p:sp>
      <p:sp>
        <p:nvSpPr>
          <p:cNvPr id="7" name="Rectangle 6">
            <a:extLst>
              <a:ext uri="{FF2B5EF4-FFF2-40B4-BE49-F238E27FC236}">
                <a16:creationId xmlns:a16="http://schemas.microsoft.com/office/drawing/2014/main" id="{E48A02E9-B6D2-4718-B8C3-898D044669D5}"/>
              </a:ext>
            </a:extLst>
          </p:cNvPr>
          <p:cNvSpPr/>
          <p:nvPr/>
        </p:nvSpPr>
        <p:spPr>
          <a:xfrm>
            <a:off x="7047085" y="4791964"/>
            <a:ext cx="1647770" cy="584775"/>
          </a:xfrm>
          <a:prstGeom prst="rect">
            <a:avLst/>
          </a:prstGeom>
        </p:spPr>
        <p:txBody>
          <a:bodyPr wrap="square">
            <a:spAutoFit/>
          </a:bodyPr>
          <a:lstStyle/>
          <a:p>
            <a:pPr algn="ctr" fontAlgn="base"/>
            <a:r>
              <a:rPr lang="en-US" sz="1600" b="1" dirty="0"/>
              <a:t>Smart Agents </a:t>
            </a:r>
            <a:r>
              <a:rPr lang="en-US" sz="1600" dirty="0"/>
              <a:t>Technology</a:t>
            </a:r>
          </a:p>
        </p:txBody>
      </p:sp>
      <p:sp>
        <p:nvSpPr>
          <p:cNvPr id="10" name="Rectangle 9">
            <a:extLst>
              <a:ext uri="{FF2B5EF4-FFF2-40B4-BE49-F238E27FC236}">
                <a16:creationId xmlns:a16="http://schemas.microsoft.com/office/drawing/2014/main" id="{54CB231E-AC59-425D-9CE2-2A428C912FBA}"/>
              </a:ext>
            </a:extLst>
          </p:cNvPr>
          <p:cNvSpPr/>
          <p:nvPr/>
        </p:nvSpPr>
        <p:spPr>
          <a:xfrm>
            <a:off x="2891803" y="4791964"/>
            <a:ext cx="1540526" cy="646331"/>
          </a:xfrm>
          <a:prstGeom prst="rect">
            <a:avLst/>
          </a:prstGeom>
        </p:spPr>
        <p:txBody>
          <a:bodyPr wrap="square">
            <a:spAutoFit/>
          </a:bodyPr>
          <a:lstStyle/>
          <a:p>
            <a:pPr algn="ctr" fontAlgn="base"/>
            <a:r>
              <a:rPr lang="en-US" sz="1200" b="1" dirty="0"/>
              <a:t>Augmented and Virtual Reality </a:t>
            </a:r>
          </a:p>
          <a:p>
            <a:pPr algn="ctr" fontAlgn="base"/>
            <a:r>
              <a:rPr lang="en-US" sz="1200" dirty="0"/>
              <a:t>(</a:t>
            </a:r>
            <a:r>
              <a:rPr lang="en-US" sz="1200" b="1" dirty="0"/>
              <a:t>AR &amp; VR</a:t>
            </a:r>
            <a:r>
              <a:rPr lang="en-US" sz="1200" dirty="0"/>
              <a:t>) Technology</a:t>
            </a:r>
          </a:p>
        </p:txBody>
      </p:sp>
      <p:sp>
        <p:nvSpPr>
          <p:cNvPr id="11" name="Rectangle 10">
            <a:extLst>
              <a:ext uri="{FF2B5EF4-FFF2-40B4-BE49-F238E27FC236}">
                <a16:creationId xmlns:a16="http://schemas.microsoft.com/office/drawing/2014/main" id="{6D036498-A1AB-4AE5-8649-1F0C94190DFF}"/>
              </a:ext>
            </a:extLst>
          </p:cNvPr>
          <p:cNvSpPr/>
          <p:nvPr/>
        </p:nvSpPr>
        <p:spPr>
          <a:xfrm>
            <a:off x="8975067" y="4811666"/>
            <a:ext cx="1647771" cy="584775"/>
          </a:xfrm>
          <a:prstGeom prst="rect">
            <a:avLst/>
          </a:prstGeom>
        </p:spPr>
        <p:txBody>
          <a:bodyPr wrap="square">
            <a:spAutoFit/>
          </a:bodyPr>
          <a:lstStyle/>
          <a:p>
            <a:pPr algn="ctr" fontAlgn="base"/>
            <a:r>
              <a:rPr lang="en-US" sz="1600" b="1" dirty="0"/>
              <a:t>Remote (virtual) labs</a:t>
            </a:r>
          </a:p>
        </p:txBody>
      </p:sp>
      <p:sp>
        <p:nvSpPr>
          <p:cNvPr id="12" name="Rectangle 11">
            <a:extLst>
              <a:ext uri="{FF2B5EF4-FFF2-40B4-BE49-F238E27FC236}">
                <a16:creationId xmlns:a16="http://schemas.microsoft.com/office/drawing/2014/main" id="{3B51B2FC-EC8A-43DF-A0CA-2A49B893CA20}"/>
              </a:ext>
            </a:extLst>
          </p:cNvPr>
          <p:cNvSpPr/>
          <p:nvPr/>
        </p:nvSpPr>
        <p:spPr>
          <a:xfrm>
            <a:off x="4663899" y="4791964"/>
            <a:ext cx="2015177" cy="738664"/>
          </a:xfrm>
          <a:prstGeom prst="rect">
            <a:avLst/>
          </a:prstGeom>
        </p:spPr>
        <p:txBody>
          <a:bodyPr wrap="square">
            <a:spAutoFit/>
          </a:bodyPr>
          <a:lstStyle/>
          <a:p>
            <a:pPr algn="ctr" fontAlgn="base"/>
            <a:r>
              <a:rPr lang="en-US" sz="1400" b="1" dirty="0"/>
              <a:t>Location and Situation Awareness </a:t>
            </a:r>
            <a:r>
              <a:rPr lang="en-US" sz="1400" dirty="0"/>
              <a:t>Technologies</a:t>
            </a:r>
            <a:r>
              <a:rPr lang="en-US" sz="1400" b="1" dirty="0"/>
              <a:t> </a:t>
            </a:r>
          </a:p>
          <a:p>
            <a:pPr algn="ctr" fontAlgn="base"/>
            <a:r>
              <a:rPr lang="en-US" sz="1400" dirty="0"/>
              <a:t>(Indoor &amp; Outdoor)</a:t>
            </a:r>
          </a:p>
        </p:txBody>
      </p:sp>
      <p:sp>
        <p:nvSpPr>
          <p:cNvPr id="13" name="Rectangle 12">
            <a:extLst>
              <a:ext uri="{FF2B5EF4-FFF2-40B4-BE49-F238E27FC236}">
                <a16:creationId xmlns:a16="http://schemas.microsoft.com/office/drawing/2014/main" id="{4A389D63-0807-4887-8F67-03CA6A423DAF}"/>
              </a:ext>
            </a:extLst>
          </p:cNvPr>
          <p:cNvSpPr/>
          <p:nvPr/>
        </p:nvSpPr>
        <p:spPr>
          <a:xfrm>
            <a:off x="1065896" y="4794554"/>
            <a:ext cx="1747433" cy="738664"/>
          </a:xfrm>
          <a:prstGeom prst="rect">
            <a:avLst/>
          </a:prstGeom>
        </p:spPr>
        <p:txBody>
          <a:bodyPr wrap="square">
            <a:spAutoFit/>
          </a:bodyPr>
          <a:lstStyle/>
          <a:p>
            <a:pPr algn="ctr" fontAlgn="base"/>
            <a:r>
              <a:rPr lang="en-US" sz="1400" b="1" dirty="0"/>
              <a:t>Wireless Sensor Networking </a:t>
            </a:r>
            <a:r>
              <a:rPr lang="en-US" sz="1400" dirty="0"/>
              <a:t>(</a:t>
            </a:r>
            <a:r>
              <a:rPr lang="en-US" sz="1400" b="1" dirty="0"/>
              <a:t>WSN</a:t>
            </a:r>
            <a:r>
              <a:rPr lang="en-US" sz="1400" dirty="0"/>
              <a:t>) Technology</a:t>
            </a:r>
          </a:p>
        </p:txBody>
      </p:sp>
      <p:sp>
        <p:nvSpPr>
          <p:cNvPr id="14" name="Rectangle 13">
            <a:extLst>
              <a:ext uri="{FF2B5EF4-FFF2-40B4-BE49-F238E27FC236}">
                <a16:creationId xmlns:a16="http://schemas.microsoft.com/office/drawing/2014/main" id="{4F6E126C-1449-46B3-92A6-9D4E91C65433}"/>
              </a:ext>
            </a:extLst>
          </p:cNvPr>
          <p:cNvSpPr/>
          <p:nvPr/>
        </p:nvSpPr>
        <p:spPr>
          <a:xfrm>
            <a:off x="6745241" y="2785814"/>
            <a:ext cx="1949614" cy="738664"/>
          </a:xfrm>
          <a:prstGeom prst="rect">
            <a:avLst/>
          </a:prstGeom>
        </p:spPr>
        <p:txBody>
          <a:bodyPr wrap="square">
            <a:spAutoFit/>
          </a:bodyPr>
          <a:lstStyle/>
          <a:p>
            <a:pPr algn="ctr" fontAlgn="base"/>
            <a:r>
              <a:rPr lang="en-US" sz="1400" b="1" dirty="0"/>
              <a:t>Sensor Technology</a:t>
            </a:r>
            <a:r>
              <a:rPr lang="en-US" sz="1400" dirty="0"/>
              <a:t> (motion, temperature, light, humidity, etc.)</a:t>
            </a:r>
          </a:p>
        </p:txBody>
      </p:sp>
      <p:pic>
        <p:nvPicPr>
          <p:cNvPr id="16" name="Picture 15">
            <a:extLst>
              <a:ext uri="{FF2B5EF4-FFF2-40B4-BE49-F238E27FC236}">
                <a16:creationId xmlns:a16="http://schemas.microsoft.com/office/drawing/2014/main" id="{91703322-9AD6-4CA8-8C34-478D3FD940B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26508" y="3695615"/>
            <a:ext cx="979236" cy="979236"/>
          </a:xfrm>
          <a:prstGeom prst="rect">
            <a:avLst/>
          </a:prstGeom>
        </p:spPr>
      </p:pic>
      <p:pic>
        <p:nvPicPr>
          <p:cNvPr id="18" name="Picture 17">
            <a:extLst>
              <a:ext uri="{FF2B5EF4-FFF2-40B4-BE49-F238E27FC236}">
                <a16:creationId xmlns:a16="http://schemas.microsoft.com/office/drawing/2014/main" id="{899750E7-033B-4D64-A1D9-4ED7CEFC34C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227380" y="3695615"/>
            <a:ext cx="898972" cy="898972"/>
          </a:xfrm>
          <a:prstGeom prst="rect">
            <a:avLst/>
          </a:prstGeom>
        </p:spPr>
      </p:pic>
      <p:pic>
        <p:nvPicPr>
          <p:cNvPr id="20" name="Picture 19">
            <a:extLst>
              <a:ext uri="{FF2B5EF4-FFF2-40B4-BE49-F238E27FC236}">
                <a16:creationId xmlns:a16="http://schemas.microsoft.com/office/drawing/2014/main" id="{E5D3309F-5E31-4CCF-83BB-2097124F38D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163515" y="3628888"/>
            <a:ext cx="1112690" cy="1112690"/>
          </a:xfrm>
          <a:prstGeom prst="rect">
            <a:avLst/>
          </a:prstGeom>
        </p:spPr>
      </p:pic>
      <p:pic>
        <p:nvPicPr>
          <p:cNvPr id="22" name="Picture 21">
            <a:extLst>
              <a:ext uri="{FF2B5EF4-FFF2-40B4-BE49-F238E27FC236}">
                <a16:creationId xmlns:a16="http://schemas.microsoft.com/office/drawing/2014/main" id="{2270EBC9-69A5-407D-AFCA-05696DB9FDE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314625" y="3628888"/>
            <a:ext cx="1112690" cy="1112690"/>
          </a:xfrm>
          <a:prstGeom prst="rect">
            <a:avLst/>
          </a:prstGeom>
        </p:spPr>
      </p:pic>
      <p:pic>
        <p:nvPicPr>
          <p:cNvPr id="24" name="Picture 23">
            <a:extLst>
              <a:ext uri="{FF2B5EF4-FFF2-40B4-BE49-F238E27FC236}">
                <a16:creationId xmlns:a16="http://schemas.microsoft.com/office/drawing/2014/main" id="{5067E4AE-3B31-4B83-A2F5-705B348FA16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300524" y="1709622"/>
            <a:ext cx="997103" cy="997103"/>
          </a:xfrm>
          <a:prstGeom prst="rect">
            <a:avLst/>
          </a:prstGeom>
        </p:spPr>
      </p:pic>
      <p:pic>
        <p:nvPicPr>
          <p:cNvPr id="26" name="Picture 25">
            <a:extLst>
              <a:ext uri="{FF2B5EF4-FFF2-40B4-BE49-F238E27FC236}">
                <a16:creationId xmlns:a16="http://schemas.microsoft.com/office/drawing/2014/main" id="{CF20382D-4B5F-469D-872F-4E12E031F69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029492" y="1724131"/>
            <a:ext cx="1066508" cy="1066508"/>
          </a:xfrm>
          <a:prstGeom prst="rect">
            <a:avLst/>
          </a:prstGeom>
        </p:spPr>
      </p:pic>
      <p:pic>
        <p:nvPicPr>
          <p:cNvPr id="28" name="Picture 27">
            <a:extLst>
              <a:ext uri="{FF2B5EF4-FFF2-40B4-BE49-F238E27FC236}">
                <a16:creationId xmlns:a16="http://schemas.microsoft.com/office/drawing/2014/main" id="{234DCF2E-A338-402A-B47C-3E69157FE3A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163515" y="1709622"/>
            <a:ext cx="997103" cy="997103"/>
          </a:xfrm>
          <a:prstGeom prst="rect">
            <a:avLst/>
          </a:prstGeom>
        </p:spPr>
      </p:pic>
      <p:pic>
        <p:nvPicPr>
          <p:cNvPr id="30" name="Picture 29">
            <a:extLst>
              <a:ext uri="{FF2B5EF4-FFF2-40B4-BE49-F238E27FC236}">
                <a16:creationId xmlns:a16="http://schemas.microsoft.com/office/drawing/2014/main" id="{4B42B9E7-8D98-4275-8A5B-5C3D8857CEFE}"/>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9375919" y="1715172"/>
            <a:ext cx="1066508" cy="1066508"/>
          </a:xfrm>
          <a:prstGeom prst="rect">
            <a:avLst/>
          </a:prstGeom>
        </p:spPr>
      </p:pic>
      <p:pic>
        <p:nvPicPr>
          <p:cNvPr id="32" name="Picture 31">
            <a:extLst>
              <a:ext uri="{FF2B5EF4-FFF2-40B4-BE49-F238E27FC236}">
                <a16:creationId xmlns:a16="http://schemas.microsoft.com/office/drawing/2014/main" id="{B5009AB1-A24E-459C-ADC8-FED81EB4E98E}"/>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7195452" y="1722417"/>
            <a:ext cx="1066508" cy="1066508"/>
          </a:xfrm>
          <a:prstGeom prst="rect">
            <a:avLst/>
          </a:prstGeom>
        </p:spPr>
      </p:pic>
      <p:pic>
        <p:nvPicPr>
          <p:cNvPr id="34" name="Picture 33">
            <a:extLst>
              <a:ext uri="{FF2B5EF4-FFF2-40B4-BE49-F238E27FC236}">
                <a16:creationId xmlns:a16="http://schemas.microsoft.com/office/drawing/2014/main" id="{1E105C34-6CF0-4578-9CCB-49347ACB73A6}"/>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9242608" y="3698976"/>
            <a:ext cx="1112690" cy="1112690"/>
          </a:xfrm>
          <a:prstGeom prst="rect">
            <a:avLst/>
          </a:prstGeom>
        </p:spPr>
      </p:pic>
      <p:sp>
        <p:nvSpPr>
          <p:cNvPr id="3" name="Rectangle 2">
            <a:extLst>
              <a:ext uri="{FF2B5EF4-FFF2-40B4-BE49-F238E27FC236}">
                <a16:creationId xmlns:a16="http://schemas.microsoft.com/office/drawing/2014/main" id="{24D4B0CA-1973-4610-ABBA-49EB9C59F872}"/>
              </a:ext>
            </a:extLst>
          </p:cNvPr>
          <p:cNvSpPr/>
          <p:nvPr/>
        </p:nvSpPr>
        <p:spPr>
          <a:xfrm>
            <a:off x="0" y="5991468"/>
            <a:ext cx="12192000" cy="87166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680AA9B3-B698-4D39-B3C5-60902AB37273}"/>
              </a:ext>
            </a:extLst>
          </p:cNvPr>
          <p:cNvGrpSpPr/>
          <p:nvPr/>
        </p:nvGrpSpPr>
        <p:grpSpPr>
          <a:xfrm>
            <a:off x="602400" y="6074926"/>
            <a:ext cx="698123" cy="698123"/>
            <a:chOff x="602400" y="6074926"/>
            <a:chExt cx="698123" cy="698123"/>
          </a:xfrm>
        </p:grpSpPr>
        <p:sp>
          <p:nvSpPr>
            <p:cNvPr id="25" name="Rectangle: Rounded Corners 24">
              <a:extLst>
                <a:ext uri="{FF2B5EF4-FFF2-40B4-BE49-F238E27FC236}">
                  <a16:creationId xmlns:a16="http://schemas.microsoft.com/office/drawing/2014/main" id="{C468968C-10AC-4C80-937D-8218301F856C}"/>
                </a:ext>
              </a:extLst>
            </p:cNvPr>
            <p:cNvSpPr/>
            <p:nvPr/>
          </p:nvSpPr>
          <p:spPr>
            <a:xfrm>
              <a:off x="602400" y="6074926"/>
              <a:ext cx="698123" cy="69812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9B70E4EA-7AC6-4C97-96BD-E779E1BADE0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1705" y="6184231"/>
              <a:ext cx="475429" cy="475429"/>
            </a:xfrm>
            <a:prstGeom prst="rect">
              <a:avLst/>
            </a:prstGeom>
          </p:spPr>
        </p:pic>
      </p:grpSp>
      <p:sp>
        <p:nvSpPr>
          <p:cNvPr id="29" name="Rectangle 28">
            <a:extLst>
              <a:ext uri="{FF2B5EF4-FFF2-40B4-BE49-F238E27FC236}">
                <a16:creationId xmlns:a16="http://schemas.microsoft.com/office/drawing/2014/main" id="{072D2E90-48EE-4518-8A7D-77143F8ED9B8}"/>
              </a:ext>
            </a:extLst>
          </p:cNvPr>
          <p:cNvSpPr/>
          <p:nvPr/>
        </p:nvSpPr>
        <p:spPr>
          <a:xfrm>
            <a:off x="1354610" y="6162909"/>
            <a:ext cx="1699650" cy="523220"/>
          </a:xfrm>
          <a:prstGeom prst="rect">
            <a:avLst/>
          </a:prstGeom>
        </p:spPr>
        <p:txBody>
          <a:bodyPr wrap="square">
            <a:spAutoFit/>
          </a:bodyPr>
          <a:lstStyle/>
          <a:p>
            <a:r>
              <a:rPr lang="en-GB" sz="1400" b="1" dirty="0">
                <a:solidFill>
                  <a:schemeClr val="bg1"/>
                </a:solidFill>
              </a:rPr>
              <a:t>Reduce the number</a:t>
            </a:r>
            <a:r>
              <a:rPr lang="en-GB" sz="1400" dirty="0">
                <a:solidFill>
                  <a:schemeClr val="bg1"/>
                </a:solidFill>
              </a:rPr>
              <a:t> of Human Resources</a:t>
            </a:r>
          </a:p>
        </p:txBody>
      </p:sp>
      <p:grpSp>
        <p:nvGrpSpPr>
          <p:cNvPr id="19" name="Group 18">
            <a:extLst>
              <a:ext uri="{FF2B5EF4-FFF2-40B4-BE49-F238E27FC236}">
                <a16:creationId xmlns:a16="http://schemas.microsoft.com/office/drawing/2014/main" id="{928F2264-E852-4381-B7E5-9244D48AF487}"/>
              </a:ext>
            </a:extLst>
          </p:cNvPr>
          <p:cNvGrpSpPr/>
          <p:nvPr/>
        </p:nvGrpSpPr>
        <p:grpSpPr>
          <a:xfrm>
            <a:off x="6317528" y="6083801"/>
            <a:ext cx="698123" cy="698123"/>
            <a:chOff x="6317528" y="6083801"/>
            <a:chExt cx="698123" cy="698123"/>
          </a:xfrm>
        </p:grpSpPr>
        <p:sp>
          <p:nvSpPr>
            <p:cNvPr id="31" name="Rectangle: Rounded Corners 30">
              <a:extLst>
                <a:ext uri="{FF2B5EF4-FFF2-40B4-BE49-F238E27FC236}">
                  <a16:creationId xmlns:a16="http://schemas.microsoft.com/office/drawing/2014/main" id="{5A2D791D-0C79-4678-90F3-5DDF0AC677DF}"/>
                </a:ext>
              </a:extLst>
            </p:cNvPr>
            <p:cNvSpPr/>
            <p:nvPr/>
          </p:nvSpPr>
          <p:spPr>
            <a:xfrm>
              <a:off x="6317528" y="6083801"/>
              <a:ext cx="698123" cy="698123"/>
            </a:xfrm>
            <a:prstGeom prst="roundRect">
              <a:avLst/>
            </a:prstGeom>
            <a:solidFill>
              <a:schemeClr val="bg1"/>
            </a:solid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9E8A1516-8F52-4068-BFF4-464CC7EF4FF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49605" y="6214963"/>
              <a:ext cx="450982" cy="450982"/>
            </a:xfrm>
            <a:prstGeom prst="rect">
              <a:avLst/>
            </a:prstGeom>
          </p:spPr>
        </p:pic>
      </p:grpSp>
      <p:sp>
        <p:nvSpPr>
          <p:cNvPr id="35" name="Rectangle 34">
            <a:extLst>
              <a:ext uri="{FF2B5EF4-FFF2-40B4-BE49-F238E27FC236}">
                <a16:creationId xmlns:a16="http://schemas.microsoft.com/office/drawing/2014/main" id="{ECCEE352-F990-4BD7-9C23-9256697ED642}"/>
              </a:ext>
            </a:extLst>
          </p:cNvPr>
          <p:cNvSpPr/>
          <p:nvPr/>
        </p:nvSpPr>
        <p:spPr>
          <a:xfrm>
            <a:off x="7123552" y="6169194"/>
            <a:ext cx="1764891" cy="523220"/>
          </a:xfrm>
          <a:prstGeom prst="rect">
            <a:avLst/>
          </a:prstGeom>
        </p:spPr>
        <p:txBody>
          <a:bodyPr wrap="square">
            <a:spAutoFit/>
          </a:bodyPr>
          <a:lstStyle/>
          <a:p>
            <a:r>
              <a:rPr lang="en-US" sz="1400" b="1" dirty="0">
                <a:solidFill>
                  <a:schemeClr val="bg1"/>
                </a:solidFill>
              </a:rPr>
              <a:t>Facilitating</a:t>
            </a:r>
            <a:r>
              <a:rPr lang="en-US" sz="1400" dirty="0">
                <a:solidFill>
                  <a:schemeClr val="bg1"/>
                </a:solidFill>
              </a:rPr>
              <a:t> the Educational Process</a:t>
            </a:r>
          </a:p>
        </p:txBody>
      </p:sp>
      <p:grpSp>
        <p:nvGrpSpPr>
          <p:cNvPr id="21" name="Group 20">
            <a:extLst>
              <a:ext uri="{FF2B5EF4-FFF2-40B4-BE49-F238E27FC236}">
                <a16:creationId xmlns:a16="http://schemas.microsoft.com/office/drawing/2014/main" id="{236020E1-B06A-43B0-A9B1-9E4BA9E2F26F}"/>
              </a:ext>
            </a:extLst>
          </p:cNvPr>
          <p:cNvGrpSpPr/>
          <p:nvPr/>
        </p:nvGrpSpPr>
        <p:grpSpPr>
          <a:xfrm>
            <a:off x="8994636" y="6077515"/>
            <a:ext cx="698123" cy="698123"/>
            <a:chOff x="8994636" y="6077515"/>
            <a:chExt cx="698123" cy="698123"/>
          </a:xfrm>
        </p:grpSpPr>
        <p:sp>
          <p:nvSpPr>
            <p:cNvPr id="39" name="Rectangle: Rounded Corners 38">
              <a:extLst>
                <a:ext uri="{FF2B5EF4-FFF2-40B4-BE49-F238E27FC236}">
                  <a16:creationId xmlns:a16="http://schemas.microsoft.com/office/drawing/2014/main" id="{FC16BB54-D067-4C1A-9BB6-7E573FF8F6A9}"/>
                </a:ext>
              </a:extLst>
            </p:cNvPr>
            <p:cNvSpPr/>
            <p:nvPr/>
          </p:nvSpPr>
          <p:spPr>
            <a:xfrm>
              <a:off x="8994636" y="6077515"/>
              <a:ext cx="698123" cy="698123"/>
            </a:xfrm>
            <a:prstGeom prst="roundRect">
              <a:avLst/>
            </a:prstGeom>
            <a:solidFill>
              <a:schemeClr val="bg1"/>
            </a:solidFill>
            <a:ln w="28575">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7E97AB10-E849-47DF-889A-C52E1765EDA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082646" y="6174001"/>
              <a:ext cx="513938" cy="513938"/>
            </a:xfrm>
            <a:prstGeom prst="rect">
              <a:avLst/>
            </a:prstGeom>
          </p:spPr>
        </p:pic>
      </p:grpSp>
      <p:sp>
        <p:nvSpPr>
          <p:cNvPr id="8" name="Rectangle 7">
            <a:extLst>
              <a:ext uri="{FF2B5EF4-FFF2-40B4-BE49-F238E27FC236}">
                <a16:creationId xmlns:a16="http://schemas.microsoft.com/office/drawing/2014/main" id="{771229B0-FDDC-4229-B55F-3E344E6B7055}"/>
              </a:ext>
            </a:extLst>
          </p:cNvPr>
          <p:cNvSpPr/>
          <p:nvPr/>
        </p:nvSpPr>
        <p:spPr>
          <a:xfrm>
            <a:off x="9798952" y="6268056"/>
            <a:ext cx="1498487" cy="307777"/>
          </a:xfrm>
          <a:prstGeom prst="rect">
            <a:avLst/>
          </a:prstGeom>
        </p:spPr>
        <p:txBody>
          <a:bodyPr wrap="none">
            <a:spAutoFit/>
          </a:bodyPr>
          <a:lstStyle/>
          <a:p>
            <a:r>
              <a:rPr lang="en-US" sz="1400" dirty="0">
                <a:solidFill>
                  <a:schemeClr val="bg1"/>
                </a:solidFill>
              </a:rPr>
              <a:t>Innovation Center</a:t>
            </a:r>
          </a:p>
        </p:txBody>
      </p:sp>
      <p:grpSp>
        <p:nvGrpSpPr>
          <p:cNvPr id="17" name="Group 16">
            <a:extLst>
              <a:ext uri="{FF2B5EF4-FFF2-40B4-BE49-F238E27FC236}">
                <a16:creationId xmlns:a16="http://schemas.microsoft.com/office/drawing/2014/main" id="{E92CCD85-010B-4635-A408-F4BF392CCAE3}"/>
              </a:ext>
            </a:extLst>
          </p:cNvPr>
          <p:cNvGrpSpPr/>
          <p:nvPr/>
        </p:nvGrpSpPr>
        <p:grpSpPr>
          <a:xfrm>
            <a:off x="3626923" y="6080290"/>
            <a:ext cx="698123" cy="698123"/>
            <a:chOff x="3626923" y="6080290"/>
            <a:chExt cx="698123" cy="698123"/>
          </a:xfrm>
        </p:grpSpPr>
        <p:sp>
          <p:nvSpPr>
            <p:cNvPr id="41" name="Rectangle: Rounded Corners 40">
              <a:extLst>
                <a:ext uri="{FF2B5EF4-FFF2-40B4-BE49-F238E27FC236}">
                  <a16:creationId xmlns:a16="http://schemas.microsoft.com/office/drawing/2014/main" id="{7BAEB1E7-8034-46EF-8457-2FA37A7AC6F4}"/>
                </a:ext>
              </a:extLst>
            </p:cNvPr>
            <p:cNvSpPr/>
            <p:nvPr/>
          </p:nvSpPr>
          <p:spPr>
            <a:xfrm>
              <a:off x="3626923" y="6080290"/>
              <a:ext cx="698123" cy="698123"/>
            </a:xfrm>
            <a:prstGeom prst="roundRect">
              <a:avLst/>
            </a:prstGeom>
            <a:solidFill>
              <a:schemeClr val="bg1"/>
            </a:solidFill>
            <a:ln w="28575">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3B5FB4E9-BD76-4E33-9E85-30EB5449FEA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734465" y="6174001"/>
              <a:ext cx="498636" cy="498636"/>
            </a:xfrm>
            <a:prstGeom prst="rect">
              <a:avLst/>
            </a:prstGeom>
          </p:spPr>
        </p:pic>
      </p:grpSp>
      <p:sp>
        <p:nvSpPr>
          <p:cNvPr id="43" name="Rectangle 42">
            <a:extLst>
              <a:ext uri="{FF2B5EF4-FFF2-40B4-BE49-F238E27FC236}">
                <a16:creationId xmlns:a16="http://schemas.microsoft.com/office/drawing/2014/main" id="{BDDDB139-5F5C-4F04-826D-073F6498790F}"/>
              </a:ext>
            </a:extLst>
          </p:cNvPr>
          <p:cNvSpPr/>
          <p:nvPr/>
        </p:nvSpPr>
        <p:spPr>
          <a:xfrm>
            <a:off x="4432588" y="6279148"/>
            <a:ext cx="1023292" cy="307777"/>
          </a:xfrm>
          <a:prstGeom prst="rect">
            <a:avLst/>
          </a:prstGeom>
        </p:spPr>
        <p:txBody>
          <a:bodyPr wrap="none">
            <a:spAutoFit/>
          </a:bodyPr>
          <a:lstStyle/>
          <a:p>
            <a:r>
              <a:rPr lang="en-US" sz="1400" dirty="0">
                <a:solidFill>
                  <a:schemeClr val="bg1"/>
                </a:solidFill>
              </a:rPr>
              <a:t>ERP System</a:t>
            </a:r>
          </a:p>
        </p:txBody>
      </p:sp>
    </p:spTree>
    <p:extLst>
      <p:ext uri="{BB962C8B-B14F-4D97-AF65-F5344CB8AC3E}">
        <p14:creationId xmlns:p14="http://schemas.microsoft.com/office/powerpoint/2010/main" val="42909814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strVal val="#ppt_x"/>
                                          </p:val>
                                        </p:tav>
                                        <p:tav tm="100000">
                                          <p:val>
                                            <p:strVal val="#ppt_x"/>
                                          </p:val>
                                        </p:tav>
                                      </p:tavLst>
                                    </p:anim>
                                    <p:anim calcmode="lin" valueType="num">
                                      <p:cBhvr>
                                        <p:cTn id="21" dur="500" fill="hold"/>
                                        <p:tgtEl>
                                          <p:spTgt spid="2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anim calcmode="lin" valueType="num">
                                      <p:cBhvr>
                                        <p:cTn id="26" dur="500" fill="hold"/>
                                        <p:tgtEl>
                                          <p:spTgt spid="4"/>
                                        </p:tgtEl>
                                        <p:attrNameLst>
                                          <p:attrName>ppt_x</p:attrName>
                                        </p:attrNameLst>
                                      </p:cBhvr>
                                      <p:tavLst>
                                        <p:tav tm="0">
                                          <p:val>
                                            <p:strVal val="#ppt_x"/>
                                          </p:val>
                                        </p:tav>
                                        <p:tav tm="100000">
                                          <p:val>
                                            <p:strVal val="#ppt_x"/>
                                          </p:val>
                                        </p:tav>
                                      </p:tavLst>
                                    </p:anim>
                                    <p:anim calcmode="lin" valueType="num">
                                      <p:cBhvr>
                                        <p:cTn id="27" dur="5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7"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strVal val="#ppt_x"/>
                                          </p:val>
                                        </p:tav>
                                        <p:tav tm="100000">
                                          <p:val>
                                            <p:strVal val="#ppt_x"/>
                                          </p:val>
                                        </p:tav>
                                      </p:tavLst>
                                    </p:anim>
                                    <p:anim calcmode="lin" valueType="num">
                                      <p:cBhvr>
                                        <p:cTn id="33" dur="5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7"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anim calcmode="lin" valueType="num">
                                      <p:cBhvr>
                                        <p:cTn id="38" dur="500" fill="hold"/>
                                        <p:tgtEl>
                                          <p:spTgt spid="5"/>
                                        </p:tgtEl>
                                        <p:attrNameLst>
                                          <p:attrName>ppt_x</p:attrName>
                                        </p:attrNameLst>
                                      </p:cBhvr>
                                      <p:tavLst>
                                        <p:tav tm="0">
                                          <p:val>
                                            <p:strVal val="#ppt_x"/>
                                          </p:val>
                                        </p:tav>
                                        <p:tav tm="100000">
                                          <p:val>
                                            <p:strVal val="#ppt_x"/>
                                          </p:val>
                                        </p:tav>
                                      </p:tavLst>
                                    </p:anim>
                                    <p:anim calcmode="lin" valueType="num">
                                      <p:cBhvr>
                                        <p:cTn id="39" dur="500" fill="hold"/>
                                        <p:tgtEl>
                                          <p:spTgt spid="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anim calcmode="lin" valueType="num">
                                      <p:cBhvr>
                                        <p:cTn id="44" dur="500" fill="hold"/>
                                        <p:tgtEl>
                                          <p:spTgt spid="32"/>
                                        </p:tgtEl>
                                        <p:attrNameLst>
                                          <p:attrName>ppt_x</p:attrName>
                                        </p:attrNameLst>
                                      </p:cBhvr>
                                      <p:tavLst>
                                        <p:tav tm="0">
                                          <p:val>
                                            <p:strVal val="#ppt_x"/>
                                          </p:val>
                                        </p:tav>
                                        <p:tav tm="100000">
                                          <p:val>
                                            <p:strVal val="#ppt_x"/>
                                          </p:val>
                                        </p:tav>
                                      </p:tavLst>
                                    </p:anim>
                                    <p:anim calcmode="lin" valueType="num">
                                      <p:cBhvr>
                                        <p:cTn id="45" dur="500" fill="hold"/>
                                        <p:tgtEl>
                                          <p:spTgt spid="32"/>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anim calcmode="lin" valueType="num">
                                      <p:cBhvr>
                                        <p:cTn id="50" dur="500" fill="hold"/>
                                        <p:tgtEl>
                                          <p:spTgt spid="14"/>
                                        </p:tgtEl>
                                        <p:attrNameLst>
                                          <p:attrName>ppt_x</p:attrName>
                                        </p:attrNameLst>
                                      </p:cBhvr>
                                      <p:tavLst>
                                        <p:tav tm="0">
                                          <p:val>
                                            <p:strVal val="#ppt_x"/>
                                          </p:val>
                                        </p:tav>
                                        <p:tav tm="100000">
                                          <p:val>
                                            <p:strVal val="#ppt_x"/>
                                          </p:val>
                                        </p:tav>
                                      </p:tavLst>
                                    </p:anim>
                                    <p:anim calcmode="lin" valueType="num">
                                      <p:cBhvr>
                                        <p:cTn id="51" dur="500" fill="hold"/>
                                        <p:tgtEl>
                                          <p:spTgt spid="14"/>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7" presetClass="entr" presetSubtype="0"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strVal val="#ppt_x"/>
                                          </p:val>
                                        </p:tav>
                                        <p:tav tm="100000">
                                          <p:val>
                                            <p:strVal val="#ppt_x"/>
                                          </p:val>
                                        </p:tav>
                                      </p:tavLst>
                                    </p:anim>
                                    <p:anim calcmode="lin" valueType="num">
                                      <p:cBhvr>
                                        <p:cTn id="57" dur="5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7" presetClass="entr" presetSubtype="0"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anim calcmode="lin" valueType="num">
                                      <p:cBhvr>
                                        <p:cTn id="62" dur="500" fill="hold"/>
                                        <p:tgtEl>
                                          <p:spTgt spid="6"/>
                                        </p:tgtEl>
                                        <p:attrNameLst>
                                          <p:attrName>ppt_x</p:attrName>
                                        </p:attrNameLst>
                                      </p:cBhvr>
                                      <p:tavLst>
                                        <p:tav tm="0">
                                          <p:val>
                                            <p:strVal val="#ppt_x"/>
                                          </p:val>
                                        </p:tav>
                                        <p:tav tm="100000">
                                          <p:val>
                                            <p:strVal val="#ppt_x"/>
                                          </p:val>
                                        </p:tav>
                                      </p:tavLst>
                                    </p:anim>
                                    <p:anim calcmode="lin" valueType="num">
                                      <p:cBhvr>
                                        <p:cTn id="63" dur="500" fill="hold"/>
                                        <p:tgtEl>
                                          <p:spTgt spid="6"/>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anim calcmode="lin" valueType="num">
                                      <p:cBhvr>
                                        <p:cTn id="68" dur="500" fill="hold"/>
                                        <p:tgtEl>
                                          <p:spTgt spid="16"/>
                                        </p:tgtEl>
                                        <p:attrNameLst>
                                          <p:attrName>ppt_x</p:attrName>
                                        </p:attrNameLst>
                                      </p:cBhvr>
                                      <p:tavLst>
                                        <p:tav tm="0">
                                          <p:val>
                                            <p:strVal val="#ppt_x"/>
                                          </p:val>
                                        </p:tav>
                                        <p:tav tm="100000">
                                          <p:val>
                                            <p:strVal val="#ppt_x"/>
                                          </p:val>
                                        </p:tav>
                                      </p:tavLst>
                                    </p:anim>
                                    <p:anim calcmode="lin" valueType="num">
                                      <p:cBhvr>
                                        <p:cTn id="69" dur="500" fill="hold"/>
                                        <p:tgtEl>
                                          <p:spTgt spid="16"/>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500"/>
                                        <p:tgtEl>
                                          <p:spTgt spid="13"/>
                                        </p:tgtEl>
                                      </p:cBhvr>
                                    </p:animEffect>
                                    <p:anim calcmode="lin" valueType="num">
                                      <p:cBhvr>
                                        <p:cTn id="74" dur="500" fill="hold"/>
                                        <p:tgtEl>
                                          <p:spTgt spid="13"/>
                                        </p:tgtEl>
                                        <p:attrNameLst>
                                          <p:attrName>ppt_x</p:attrName>
                                        </p:attrNameLst>
                                      </p:cBhvr>
                                      <p:tavLst>
                                        <p:tav tm="0">
                                          <p:val>
                                            <p:strVal val="#ppt_x"/>
                                          </p:val>
                                        </p:tav>
                                        <p:tav tm="100000">
                                          <p:val>
                                            <p:strVal val="#ppt_x"/>
                                          </p:val>
                                        </p:tav>
                                      </p:tavLst>
                                    </p:anim>
                                    <p:anim calcmode="lin" valueType="num">
                                      <p:cBhvr>
                                        <p:cTn id="75" dur="500" fill="hold"/>
                                        <p:tgtEl>
                                          <p:spTgt spid="13"/>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anim calcmode="lin" valueType="num">
                                      <p:cBhvr>
                                        <p:cTn id="80" dur="500" fill="hold"/>
                                        <p:tgtEl>
                                          <p:spTgt spid="20"/>
                                        </p:tgtEl>
                                        <p:attrNameLst>
                                          <p:attrName>ppt_x</p:attrName>
                                        </p:attrNameLst>
                                      </p:cBhvr>
                                      <p:tavLst>
                                        <p:tav tm="0">
                                          <p:val>
                                            <p:strVal val="#ppt_x"/>
                                          </p:val>
                                        </p:tav>
                                        <p:tav tm="100000">
                                          <p:val>
                                            <p:strVal val="#ppt_x"/>
                                          </p:val>
                                        </p:tav>
                                      </p:tavLst>
                                    </p:anim>
                                    <p:anim calcmode="lin" valueType="num">
                                      <p:cBhvr>
                                        <p:cTn id="81" dur="500" fill="hold"/>
                                        <p:tgtEl>
                                          <p:spTgt spid="20"/>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2" presetClass="entr" presetSubtype="0" fill="hold" grpId="0" nodeType="after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500"/>
                                        <p:tgtEl>
                                          <p:spTgt spid="10"/>
                                        </p:tgtEl>
                                      </p:cBhvr>
                                    </p:animEffect>
                                    <p:anim calcmode="lin" valueType="num">
                                      <p:cBhvr>
                                        <p:cTn id="86" dur="500" fill="hold"/>
                                        <p:tgtEl>
                                          <p:spTgt spid="10"/>
                                        </p:tgtEl>
                                        <p:attrNameLst>
                                          <p:attrName>ppt_x</p:attrName>
                                        </p:attrNameLst>
                                      </p:cBhvr>
                                      <p:tavLst>
                                        <p:tav tm="0">
                                          <p:val>
                                            <p:strVal val="#ppt_x"/>
                                          </p:val>
                                        </p:tav>
                                        <p:tav tm="100000">
                                          <p:val>
                                            <p:strVal val="#ppt_x"/>
                                          </p:val>
                                        </p:tav>
                                      </p:tavLst>
                                    </p:anim>
                                    <p:anim calcmode="lin" valueType="num">
                                      <p:cBhvr>
                                        <p:cTn id="87" dur="500" fill="hold"/>
                                        <p:tgtEl>
                                          <p:spTgt spid="10"/>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500"/>
                                        <p:tgtEl>
                                          <p:spTgt spid="18"/>
                                        </p:tgtEl>
                                      </p:cBhvr>
                                    </p:animEffect>
                                    <p:anim calcmode="lin" valueType="num">
                                      <p:cBhvr>
                                        <p:cTn id="92" dur="500" fill="hold"/>
                                        <p:tgtEl>
                                          <p:spTgt spid="18"/>
                                        </p:tgtEl>
                                        <p:attrNameLst>
                                          <p:attrName>ppt_x</p:attrName>
                                        </p:attrNameLst>
                                      </p:cBhvr>
                                      <p:tavLst>
                                        <p:tav tm="0">
                                          <p:val>
                                            <p:strVal val="#ppt_x"/>
                                          </p:val>
                                        </p:tav>
                                        <p:tav tm="100000">
                                          <p:val>
                                            <p:strVal val="#ppt_x"/>
                                          </p:val>
                                        </p:tav>
                                      </p:tavLst>
                                    </p:anim>
                                    <p:anim calcmode="lin" valueType="num">
                                      <p:cBhvr>
                                        <p:cTn id="93" dur="5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42" presetClass="entr" presetSubtype="0"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500"/>
                                        <p:tgtEl>
                                          <p:spTgt spid="12"/>
                                        </p:tgtEl>
                                      </p:cBhvr>
                                    </p:animEffect>
                                    <p:anim calcmode="lin" valueType="num">
                                      <p:cBhvr>
                                        <p:cTn id="98" dur="500" fill="hold"/>
                                        <p:tgtEl>
                                          <p:spTgt spid="12"/>
                                        </p:tgtEl>
                                        <p:attrNameLst>
                                          <p:attrName>ppt_x</p:attrName>
                                        </p:attrNameLst>
                                      </p:cBhvr>
                                      <p:tavLst>
                                        <p:tav tm="0">
                                          <p:val>
                                            <p:strVal val="#ppt_x"/>
                                          </p:val>
                                        </p:tav>
                                        <p:tav tm="100000">
                                          <p:val>
                                            <p:strVal val="#ppt_x"/>
                                          </p:val>
                                        </p:tav>
                                      </p:tavLst>
                                    </p:anim>
                                    <p:anim calcmode="lin" valueType="num">
                                      <p:cBhvr>
                                        <p:cTn id="99" dur="500" fill="hold"/>
                                        <p:tgtEl>
                                          <p:spTgt spid="12"/>
                                        </p:tgtEl>
                                        <p:attrNameLst>
                                          <p:attrName>ppt_y</p:attrName>
                                        </p:attrNameLst>
                                      </p:cBhvr>
                                      <p:tavLst>
                                        <p:tav tm="0">
                                          <p:val>
                                            <p:strVal val="#ppt_y+.1"/>
                                          </p:val>
                                        </p:tav>
                                        <p:tav tm="100000">
                                          <p:val>
                                            <p:strVal val="#ppt_y"/>
                                          </p:val>
                                        </p:tav>
                                      </p:tavLst>
                                    </p:anim>
                                  </p:childTnLst>
                                </p:cTn>
                              </p:par>
                            </p:childTnLst>
                          </p:cTn>
                        </p:par>
                        <p:par>
                          <p:cTn id="100" fill="hold">
                            <p:stCondLst>
                              <p:cond delay="8000"/>
                            </p:stCondLst>
                            <p:childTnLst>
                              <p:par>
                                <p:cTn id="101" presetID="42" presetClass="entr" presetSubtype="0"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fade">
                                      <p:cBhvr>
                                        <p:cTn id="103" dur="500"/>
                                        <p:tgtEl>
                                          <p:spTgt spid="22"/>
                                        </p:tgtEl>
                                      </p:cBhvr>
                                    </p:animEffect>
                                    <p:anim calcmode="lin" valueType="num">
                                      <p:cBhvr>
                                        <p:cTn id="104" dur="500" fill="hold"/>
                                        <p:tgtEl>
                                          <p:spTgt spid="22"/>
                                        </p:tgtEl>
                                        <p:attrNameLst>
                                          <p:attrName>ppt_x</p:attrName>
                                        </p:attrNameLst>
                                      </p:cBhvr>
                                      <p:tavLst>
                                        <p:tav tm="0">
                                          <p:val>
                                            <p:strVal val="#ppt_x"/>
                                          </p:val>
                                        </p:tav>
                                        <p:tav tm="100000">
                                          <p:val>
                                            <p:strVal val="#ppt_x"/>
                                          </p:val>
                                        </p:tav>
                                      </p:tavLst>
                                    </p:anim>
                                    <p:anim calcmode="lin" valueType="num">
                                      <p:cBhvr>
                                        <p:cTn id="105" dur="500" fill="hold"/>
                                        <p:tgtEl>
                                          <p:spTgt spid="22"/>
                                        </p:tgtEl>
                                        <p:attrNameLst>
                                          <p:attrName>ppt_y</p:attrName>
                                        </p:attrNameLst>
                                      </p:cBhvr>
                                      <p:tavLst>
                                        <p:tav tm="0">
                                          <p:val>
                                            <p:strVal val="#ppt_y+.1"/>
                                          </p:val>
                                        </p:tav>
                                        <p:tav tm="100000">
                                          <p:val>
                                            <p:strVal val="#ppt_y"/>
                                          </p:val>
                                        </p:tav>
                                      </p:tavLst>
                                    </p:anim>
                                  </p:childTnLst>
                                </p:cTn>
                              </p:par>
                            </p:childTnLst>
                          </p:cTn>
                        </p:par>
                        <p:par>
                          <p:cTn id="106" fill="hold">
                            <p:stCondLst>
                              <p:cond delay="8500"/>
                            </p:stCondLst>
                            <p:childTnLst>
                              <p:par>
                                <p:cTn id="107" presetID="42" presetClass="entr" presetSubtype="0" fill="hold" grpId="0" nodeType="afterEffect">
                                  <p:stCondLst>
                                    <p:cond delay="0"/>
                                  </p:stCondLst>
                                  <p:childTnLst>
                                    <p:set>
                                      <p:cBhvr>
                                        <p:cTn id="108" dur="1" fill="hold">
                                          <p:stCondLst>
                                            <p:cond delay="0"/>
                                          </p:stCondLst>
                                        </p:cTn>
                                        <p:tgtEl>
                                          <p:spTgt spid="7"/>
                                        </p:tgtEl>
                                        <p:attrNameLst>
                                          <p:attrName>style.visibility</p:attrName>
                                        </p:attrNameLst>
                                      </p:cBhvr>
                                      <p:to>
                                        <p:strVal val="visible"/>
                                      </p:to>
                                    </p:set>
                                    <p:animEffect transition="in" filter="fade">
                                      <p:cBhvr>
                                        <p:cTn id="109" dur="500"/>
                                        <p:tgtEl>
                                          <p:spTgt spid="7"/>
                                        </p:tgtEl>
                                      </p:cBhvr>
                                    </p:animEffect>
                                    <p:anim calcmode="lin" valueType="num">
                                      <p:cBhvr>
                                        <p:cTn id="110" dur="500" fill="hold"/>
                                        <p:tgtEl>
                                          <p:spTgt spid="7"/>
                                        </p:tgtEl>
                                        <p:attrNameLst>
                                          <p:attrName>ppt_x</p:attrName>
                                        </p:attrNameLst>
                                      </p:cBhvr>
                                      <p:tavLst>
                                        <p:tav tm="0">
                                          <p:val>
                                            <p:strVal val="#ppt_x"/>
                                          </p:val>
                                        </p:tav>
                                        <p:tav tm="100000">
                                          <p:val>
                                            <p:strVal val="#ppt_x"/>
                                          </p:val>
                                        </p:tav>
                                      </p:tavLst>
                                    </p:anim>
                                    <p:anim calcmode="lin" valueType="num">
                                      <p:cBhvr>
                                        <p:cTn id="111" dur="500" fill="hold"/>
                                        <p:tgtEl>
                                          <p:spTgt spid="7"/>
                                        </p:tgtEl>
                                        <p:attrNameLst>
                                          <p:attrName>ppt_y</p:attrName>
                                        </p:attrNameLst>
                                      </p:cBhvr>
                                      <p:tavLst>
                                        <p:tav tm="0">
                                          <p:val>
                                            <p:strVal val="#ppt_y+.1"/>
                                          </p:val>
                                        </p:tav>
                                        <p:tav tm="100000">
                                          <p:val>
                                            <p:strVal val="#ppt_y"/>
                                          </p:val>
                                        </p:tav>
                                      </p:tavLst>
                                    </p:anim>
                                  </p:childTnLst>
                                </p:cTn>
                              </p:par>
                            </p:childTnLst>
                          </p:cTn>
                        </p:par>
                        <p:par>
                          <p:cTn id="112" fill="hold">
                            <p:stCondLst>
                              <p:cond delay="9000"/>
                            </p:stCondLst>
                            <p:childTnLst>
                              <p:par>
                                <p:cTn id="113" presetID="42" presetClass="entr" presetSubtype="0" fill="hold" nodeType="after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fade">
                                      <p:cBhvr>
                                        <p:cTn id="115" dur="500"/>
                                        <p:tgtEl>
                                          <p:spTgt spid="34"/>
                                        </p:tgtEl>
                                      </p:cBhvr>
                                    </p:animEffect>
                                    <p:anim calcmode="lin" valueType="num">
                                      <p:cBhvr>
                                        <p:cTn id="116" dur="500" fill="hold"/>
                                        <p:tgtEl>
                                          <p:spTgt spid="34"/>
                                        </p:tgtEl>
                                        <p:attrNameLst>
                                          <p:attrName>ppt_x</p:attrName>
                                        </p:attrNameLst>
                                      </p:cBhvr>
                                      <p:tavLst>
                                        <p:tav tm="0">
                                          <p:val>
                                            <p:strVal val="#ppt_x"/>
                                          </p:val>
                                        </p:tav>
                                        <p:tav tm="100000">
                                          <p:val>
                                            <p:strVal val="#ppt_x"/>
                                          </p:val>
                                        </p:tav>
                                      </p:tavLst>
                                    </p:anim>
                                    <p:anim calcmode="lin" valueType="num">
                                      <p:cBhvr>
                                        <p:cTn id="117" dur="500" fill="hold"/>
                                        <p:tgtEl>
                                          <p:spTgt spid="34"/>
                                        </p:tgtEl>
                                        <p:attrNameLst>
                                          <p:attrName>ppt_y</p:attrName>
                                        </p:attrNameLst>
                                      </p:cBhvr>
                                      <p:tavLst>
                                        <p:tav tm="0">
                                          <p:val>
                                            <p:strVal val="#ppt_y+.1"/>
                                          </p:val>
                                        </p:tav>
                                        <p:tav tm="100000">
                                          <p:val>
                                            <p:strVal val="#ppt_y"/>
                                          </p:val>
                                        </p:tav>
                                      </p:tavLst>
                                    </p:anim>
                                  </p:childTnLst>
                                </p:cTn>
                              </p:par>
                            </p:childTnLst>
                          </p:cTn>
                        </p:par>
                        <p:par>
                          <p:cTn id="118" fill="hold">
                            <p:stCondLst>
                              <p:cond delay="950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500"/>
                                        <p:tgtEl>
                                          <p:spTgt spid="11"/>
                                        </p:tgtEl>
                                      </p:cBhvr>
                                    </p:animEffect>
                                    <p:anim calcmode="lin" valueType="num">
                                      <p:cBhvr>
                                        <p:cTn id="122" dur="500" fill="hold"/>
                                        <p:tgtEl>
                                          <p:spTgt spid="11"/>
                                        </p:tgtEl>
                                        <p:attrNameLst>
                                          <p:attrName>ppt_x</p:attrName>
                                        </p:attrNameLst>
                                      </p:cBhvr>
                                      <p:tavLst>
                                        <p:tav tm="0">
                                          <p:val>
                                            <p:strVal val="#ppt_x"/>
                                          </p:val>
                                        </p:tav>
                                        <p:tav tm="100000">
                                          <p:val>
                                            <p:strVal val="#ppt_x"/>
                                          </p:val>
                                        </p:tav>
                                      </p:tavLst>
                                    </p:anim>
                                    <p:anim calcmode="lin" valueType="num">
                                      <p:cBhvr>
                                        <p:cTn id="12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10"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0016781A-F323-45CA-99A7-FED9AE06CC76}"/>
              </a:ext>
            </a:extLst>
          </p:cNvPr>
          <p:cNvSpPr/>
          <p:nvPr/>
        </p:nvSpPr>
        <p:spPr>
          <a:xfrm flipH="1">
            <a:off x="10260418" y="181542"/>
            <a:ext cx="1931581" cy="435934"/>
          </a:xfrm>
          <a:prstGeom prst="homePlate">
            <a:avLst>
              <a:gd name="adj" fmla="val 6951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rPr>
              <a:t>Student</a:t>
            </a:r>
            <a:endParaRPr lang="en-US" b="1" dirty="0">
              <a:solidFill>
                <a:schemeClr val="tx1"/>
              </a:solidFill>
            </a:endParaRPr>
          </a:p>
        </p:txBody>
      </p:sp>
      <p:sp>
        <p:nvSpPr>
          <p:cNvPr id="8" name="Rectangle 7">
            <a:extLst>
              <a:ext uri="{FF2B5EF4-FFF2-40B4-BE49-F238E27FC236}">
                <a16:creationId xmlns:a16="http://schemas.microsoft.com/office/drawing/2014/main" id="{C598292C-D97E-43E5-AAA9-8B4021921EFB}"/>
              </a:ext>
            </a:extLst>
          </p:cNvPr>
          <p:cNvSpPr/>
          <p:nvPr/>
        </p:nvSpPr>
        <p:spPr>
          <a:xfrm>
            <a:off x="4531497" y="2327966"/>
            <a:ext cx="7061318" cy="3170099"/>
          </a:xfrm>
          <a:prstGeom prst="rect">
            <a:avLst/>
          </a:prstGeom>
        </p:spPr>
        <p:txBody>
          <a:bodyPr wrap="square">
            <a:spAutoFit/>
          </a:bodyPr>
          <a:lstStyle/>
          <a:p>
            <a:pPr marL="342900" indent="-342900">
              <a:buFont typeface="Arial" panose="020B0604020202020204" pitchFamily="34" charset="0"/>
              <a:buChar char="•"/>
            </a:pPr>
            <a:r>
              <a:rPr lang="en-US" sz="2000" dirty="0">
                <a:latin typeface="Arial" panose="020B0604020202020204" pitchFamily="34" charset="0"/>
                <a:ea typeface="Arial" panose="020B0604020202020204" pitchFamily="34" charset="0"/>
              </a:rPr>
              <a:t>The student App is where the students controls everything ,it's the hub of all the student systems. As the student can do and track everything he needs either inside or outside the campus from one app. </a:t>
            </a:r>
          </a:p>
          <a:p>
            <a:pPr marL="342900" indent="-342900">
              <a:buFont typeface="Arial" panose="020B0604020202020204" pitchFamily="34" charset="0"/>
              <a:buChar char="•"/>
            </a:pPr>
            <a:r>
              <a:rPr lang="en-US" sz="2000" dirty="0">
                <a:latin typeface="Arial" panose="020B0604020202020204" pitchFamily="34" charset="0"/>
                <a:ea typeface="Arial" panose="020B0604020202020204" pitchFamily="34" charset="0"/>
              </a:rPr>
              <a:t>The app should always help him do what he needs at given moment in time.</a:t>
            </a:r>
          </a:p>
          <a:p>
            <a:pPr marL="342900" indent="-342900">
              <a:buFont typeface="Arial" panose="020B0604020202020204" pitchFamily="34" charset="0"/>
              <a:buChar char="•"/>
            </a:pPr>
            <a:r>
              <a:rPr lang="en-US" sz="2000" dirty="0">
                <a:latin typeface="Arial" panose="020B0604020202020204" pitchFamily="34" charset="0"/>
                <a:ea typeface="Arial" panose="020B0604020202020204" pitchFamily="34" charset="0"/>
              </a:rPr>
              <a:t>The app deeply integrate with every other systems.</a:t>
            </a:r>
          </a:p>
          <a:p>
            <a:pPr marL="342900" indent="-342900">
              <a:buFont typeface="Arial" panose="020B0604020202020204" pitchFamily="34" charset="0"/>
              <a:buChar char="•"/>
            </a:pPr>
            <a:r>
              <a:rPr lang="en-US" sz="2000" dirty="0">
                <a:latin typeface="Arial" panose="020B0604020202020204" pitchFamily="34" charset="0"/>
                <a:ea typeface="Arial" panose="020B0604020202020204" pitchFamily="34" charset="0"/>
              </a:rPr>
              <a:t>All the student services are available online and through the app so the student doesn’t have to go to any employee</a:t>
            </a:r>
          </a:p>
        </p:txBody>
      </p:sp>
      <p:sp>
        <p:nvSpPr>
          <p:cNvPr id="9" name="Title 1">
            <a:extLst>
              <a:ext uri="{FF2B5EF4-FFF2-40B4-BE49-F238E27FC236}">
                <a16:creationId xmlns:a16="http://schemas.microsoft.com/office/drawing/2014/main" id="{03D42A22-8104-47C6-967F-A749A7AA8CAC}"/>
              </a:ext>
            </a:extLst>
          </p:cNvPr>
          <p:cNvSpPr txBox="1">
            <a:spLocks/>
          </p:cNvSpPr>
          <p:nvPr/>
        </p:nvSpPr>
        <p:spPr>
          <a:xfrm>
            <a:off x="838200" y="365125"/>
            <a:ext cx="10515600" cy="1006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C00000"/>
                </a:solidFill>
              </a:rPr>
              <a:t>Smart University</a:t>
            </a:r>
            <a:endParaRPr lang="en-US" sz="4400" dirty="0">
              <a:solidFill>
                <a:srgbClr val="C00000"/>
              </a:solidFill>
            </a:endParaRPr>
          </a:p>
        </p:txBody>
      </p:sp>
      <p:pic>
        <p:nvPicPr>
          <p:cNvPr id="3" name="Picture 2">
            <a:extLst>
              <a:ext uri="{FF2B5EF4-FFF2-40B4-BE49-F238E27FC236}">
                <a16:creationId xmlns:a16="http://schemas.microsoft.com/office/drawing/2014/main" id="{6F4E1903-B7B0-463B-B85C-DFC706AFEB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8655" y="2471621"/>
            <a:ext cx="3129010" cy="3129010"/>
          </a:xfrm>
          <a:prstGeom prst="rect">
            <a:avLst/>
          </a:prstGeom>
        </p:spPr>
      </p:pic>
      <p:sp>
        <p:nvSpPr>
          <p:cNvPr id="6" name="Rectangle 5">
            <a:extLst>
              <a:ext uri="{FF2B5EF4-FFF2-40B4-BE49-F238E27FC236}">
                <a16:creationId xmlns:a16="http://schemas.microsoft.com/office/drawing/2014/main" id="{9F29ED5C-AFF3-4762-AEFE-C5DB48A202CA}"/>
              </a:ext>
            </a:extLst>
          </p:cNvPr>
          <p:cNvSpPr/>
          <p:nvPr/>
        </p:nvSpPr>
        <p:spPr>
          <a:xfrm>
            <a:off x="0" y="5991468"/>
            <a:ext cx="12192000" cy="87166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849572AF-97C9-45CF-A0AE-30183EC63BA5}"/>
              </a:ext>
            </a:extLst>
          </p:cNvPr>
          <p:cNvGrpSpPr/>
          <p:nvPr/>
        </p:nvGrpSpPr>
        <p:grpSpPr>
          <a:xfrm>
            <a:off x="602400" y="6074926"/>
            <a:ext cx="698123" cy="698123"/>
            <a:chOff x="602400" y="6074926"/>
            <a:chExt cx="698123" cy="698123"/>
          </a:xfrm>
        </p:grpSpPr>
        <p:sp>
          <p:nvSpPr>
            <p:cNvPr id="10" name="Rectangle: Rounded Corners 9">
              <a:extLst>
                <a:ext uri="{FF2B5EF4-FFF2-40B4-BE49-F238E27FC236}">
                  <a16:creationId xmlns:a16="http://schemas.microsoft.com/office/drawing/2014/main" id="{C0107552-ED5F-486F-90DB-EF978B2B98E4}"/>
                </a:ext>
              </a:extLst>
            </p:cNvPr>
            <p:cNvSpPr/>
            <p:nvPr/>
          </p:nvSpPr>
          <p:spPr>
            <a:xfrm>
              <a:off x="602400" y="6074926"/>
              <a:ext cx="698123" cy="69812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91D3349-E334-44DF-A180-81C7AFE0B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705" y="6184231"/>
              <a:ext cx="475429" cy="475429"/>
            </a:xfrm>
            <a:prstGeom prst="rect">
              <a:avLst/>
            </a:prstGeom>
          </p:spPr>
        </p:pic>
      </p:grpSp>
      <p:sp>
        <p:nvSpPr>
          <p:cNvPr id="12" name="Rectangle 11">
            <a:extLst>
              <a:ext uri="{FF2B5EF4-FFF2-40B4-BE49-F238E27FC236}">
                <a16:creationId xmlns:a16="http://schemas.microsoft.com/office/drawing/2014/main" id="{8D6A4C5C-BC92-4573-A12E-14DA0B2B4134}"/>
              </a:ext>
            </a:extLst>
          </p:cNvPr>
          <p:cNvSpPr/>
          <p:nvPr/>
        </p:nvSpPr>
        <p:spPr>
          <a:xfrm>
            <a:off x="1354610" y="6162909"/>
            <a:ext cx="1699650" cy="523220"/>
          </a:xfrm>
          <a:prstGeom prst="rect">
            <a:avLst/>
          </a:prstGeom>
        </p:spPr>
        <p:txBody>
          <a:bodyPr wrap="square">
            <a:spAutoFit/>
          </a:bodyPr>
          <a:lstStyle/>
          <a:p>
            <a:r>
              <a:rPr lang="en-GB" sz="1400" b="1" dirty="0">
                <a:solidFill>
                  <a:schemeClr val="bg1"/>
                </a:solidFill>
              </a:rPr>
              <a:t>Reduce the number</a:t>
            </a:r>
            <a:r>
              <a:rPr lang="en-GB" sz="1400" dirty="0">
                <a:solidFill>
                  <a:schemeClr val="bg1"/>
                </a:solidFill>
              </a:rPr>
              <a:t> of Human Resources</a:t>
            </a:r>
          </a:p>
        </p:txBody>
      </p:sp>
      <p:grpSp>
        <p:nvGrpSpPr>
          <p:cNvPr id="13" name="Group 12">
            <a:extLst>
              <a:ext uri="{FF2B5EF4-FFF2-40B4-BE49-F238E27FC236}">
                <a16:creationId xmlns:a16="http://schemas.microsoft.com/office/drawing/2014/main" id="{11E8F8CC-1E7C-4E00-B0C3-87BB0C07F539}"/>
              </a:ext>
            </a:extLst>
          </p:cNvPr>
          <p:cNvGrpSpPr/>
          <p:nvPr/>
        </p:nvGrpSpPr>
        <p:grpSpPr>
          <a:xfrm>
            <a:off x="6317528" y="6083801"/>
            <a:ext cx="698123" cy="698123"/>
            <a:chOff x="6317528" y="6083801"/>
            <a:chExt cx="698123" cy="698123"/>
          </a:xfrm>
        </p:grpSpPr>
        <p:sp>
          <p:nvSpPr>
            <p:cNvPr id="14" name="Rectangle: Rounded Corners 13">
              <a:extLst>
                <a:ext uri="{FF2B5EF4-FFF2-40B4-BE49-F238E27FC236}">
                  <a16:creationId xmlns:a16="http://schemas.microsoft.com/office/drawing/2014/main" id="{9F9726D1-D333-40C7-941A-391F6E596F08}"/>
                </a:ext>
              </a:extLst>
            </p:cNvPr>
            <p:cNvSpPr/>
            <p:nvPr/>
          </p:nvSpPr>
          <p:spPr>
            <a:xfrm>
              <a:off x="6317528" y="6083801"/>
              <a:ext cx="698123" cy="698123"/>
            </a:xfrm>
            <a:prstGeom prst="roundRect">
              <a:avLst/>
            </a:prstGeom>
            <a:solidFill>
              <a:schemeClr val="bg1"/>
            </a:solid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3AA1AD3-A6D0-445A-88E1-30E4F5D2DB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9605" y="6214963"/>
              <a:ext cx="450982" cy="450982"/>
            </a:xfrm>
            <a:prstGeom prst="rect">
              <a:avLst/>
            </a:prstGeom>
          </p:spPr>
        </p:pic>
      </p:grpSp>
      <p:sp>
        <p:nvSpPr>
          <p:cNvPr id="16" name="Rectangle 15">
            <a:extLst>
              <a:ext uri="{FF2B5EF4-FFF2-40B4-BE49-F238E27FC236}">
                <a16:creationId xmlns:a16="http://schemas.microsoft.com/office/drawing/2014/main" id="{ABBCE89B-531D-4E46-A0CE-2F1F1B3595DC}"/>
              </a:ext>
            </a:extLst>
          </p:cNvPr>
          <p:cNvSpPr/>
          <p:nvPr/>
        </p:nvSpPr>
        <p:spPr>
          <a:xfrm>
            <a:off x="7123552" y="6169194"/>
            <a:ext cx="1764891" cy="523220"/>
          </a:xfrm>
          <a:prstGeom prst="rect">
            <a:avLst/>
          </a:prstGeom>
        </p:spPr>
        <p:txBody>
          <a:bodyPr wrap="square">
            <a:spAutoFit/>
          </a:bodyPr>
          <a:lstStyle/>
          <a:p>
            <a:r>
              <a:rPr lang="en-US" sz="1400" b="1" dirty="0">
                <a:solidFill>
                  <a:schemeClr val="bg1"/>
                </a:solidFill>
              </a:rPr>
              <a:t>Facilitating</a:t>
            </a:r>
            <a:r>
              <a:rPr lang="en-US" sz="1400" dirty="0">
                <a:solidFill>
                  <a:schemeClr val="bg1"/>
                </a:solidFill>
              </a:rPr>
              <a:t> the Educational Process</a:t>
            </a:r>
          </a:p>
        </p:txBody>
      </p:sp>
      <p:grpSp>
        <p:nvGrpSpPr>
          <p:cNvPr id="17" name="Group 16">
            <a:extLst>
              <a:ext uri="{FF2B5EF4-FFF2-40B4-BE49-F238E27FC236}">
                <a16:creationId xmlns:a16="http://schemas.microsoft.com/office/drawing/2014/main" id="{8074C2D7-92A4-438A-8FDE-391B419AEFE3}"/>
              </a:ext>
            </a:extLst>
          </p:cNvPr>
          <p:cNvGrpSpPr/>
          <p:nvPr/>
        </p:nvGrpSpPr>
        <p:grpSpPr>
          <a:xfrm>
            <a:off x="8994636" y="6077515"/>
            <a:ext cx="698123" cy="698123"/>
            <a:chOff x="8994636" y="6077515"/>
            <a:chExt cx="698123" cy="698123"/>
          </a:xfrm>
        </p:grpSpPr>
        <p:sp>
          <p:nvSpPr>
            <p:cNvPr id="18" name="Rectangle: Rounded Corners 17">
              <a:extLst>
                <a:ext uri="{FF2B5EF4-FFF2-40B4-BE49-F238E27FC236}">
                  <a16:creationId xmlns:a16="http://schemas.microsoft.com/office/drawing/2014/main" id="{3FE0496E-16F5-4A99-A156-880BA7EC9616}"/>
                </a:ext>
              </a:extLst>
            </p:cNvPr>
            <p:cNvSpPr/>
            <p:nvPr/>
          </p:nvSpPr>
          <p:spPr>
            <a:xfrm>
              <a:off x="8994636" y="6077515"/>
              <a:ext cx="698123" cy="698123"/>
            </a:xfrm>
            <a:prstGeom prst="roundRect">
              <a:avLst/>
            </a:prstGeom>
            <a:solidFill>
              <a:schemeClr val="bg1"/>
            </a:solidFill>
            <a:ln w="28575">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5661EBCE-D133-4D35-93E6-B27CFACE03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2646" y="6174001"/>
              <a:ext cx="513938" cy="513938"/>
            </a:xfrm>
            <a:prstGeom prst="rect">
              <a:avLst/>
            </a:prstGeom>
          </p:spPr>
        </p:pic>
      </p:grpSp>
      <p:sp>
        <p:nvSpPr>
          <p:cNvPr id="20" name="Rectangle 19">
            <a:extLst>
              <a:ext uri="{FF2B5EF4-FFF2-40B4-BE49-F238E27FC236}">
                <a16:creationId xmlns:a16="http://schemas.microsoft.com/office/drawing/2014/main" id="{99DADFAF-FDD2-4A7D-B5D3-97E88572FAC6}"/>
              </a:ext>
            </a:extLst>
          </p:cNvPr>
          <p:cNvSpPr/>
          <p:nvPr/>
        </p:nvSpPr>
        <p:spPr>
          <a:xfrm>
            <a:off x="9798952" y="6268056"/>
            <a:ext cx="1498487" cy="307777"/>
          </a:xfrm>
          <a:prstGeom prst="rect">
            <a:avLst/>
          </a:prstGeom>
        </p:spPr>
        <p:txBody>
          <a:bodyPr wrap="none">
            <a:spAutoFit/>
          </a:bodyPr>
          <a:lstStyle/>
          <a:p>
            <a:r>
              <a:rPr lang="en-US" sz="1400" dirty="0">
                <a:solidFill>
                  <a:schemeClr val="bg1"/>
                </a:solidFill>
              </a:rPr>
              <a:t>Innovation Center</a:t>
            </a:r>
          </a:p>
        </p:txBody>
      </p:sp>
      <p:grpSp>
        <p:nvGrpSpPr>
          <p:cNvPr id="21" name="Group 20">
            <a:extLst>
              <a:ext uri="{FF2B5EF4-FFF2-40B4-BE49-F238E27FC236}">
                <a16:creationId xmlns:a16="http://schemas.microsoft.com/office/drawing/2014/main" id="{B3505ACF-78B8-4C35-94F2-FEFC5E454ADB}"/>
              </a:ext>
            </a:extLst>
          </p:cNvPr>
          <p:cNvGrpSpPr/>
          <p:nvPr/>
        </p:nvGrpSpPr>
        <p:grpSpPr>
          <a:xfrm>
            <a:off x="3626923" y="6080290"/>
            <a:ext cx="698123" cy="698123"/>
            <a:chOff x="3626923" y="6080290"/>
            <a:chExt cx="698123" cy="698123"/>
          </a:xfrm>
        </p:grpSpPr>
        <p:sp>
          <p:nvSpPr>
            <p:cNvPr id="22" name="Rectangle: Rounded Corners 21">
              <a:extLst>
                <a:ext uri="{FF2B5EF4-FFF2-40B4-BE49-F238E27FC236}">
                  <a16:creationId xmlns:a16="http://schemas.microsoft.com/office/drawing/2014/main" id="{27EA68B5-B3AD-404A-957E-EA62EB219BC6}"/>
                </a:ext>
              </a:extLst>
            </p:cNvPr>
            <p:cNvSpPr/>
            <p:nvPr/>
          </p:nvSpPr>
          <p:spPr>
            <a:xfrm>
              <a:off x="3626923" y="6080290"/>
              <a:ext cx="698123" cy="698123"/>
            </a:xfrm>
            <a:prstGeom prst="roundRect">
              <a:avLst/>
            </a:prstGeom>
            <a:solidFill>
              <a:schemeClr val="bg1"/>
            </a:solidFill>
            <a:ln w="28575">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B549CF07-AAE5-487D-B6A2-FFEBD414DC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4465" y="6174001"/>
              <a:ext cx="498636" cy="498636"/>
            </a:xfrm>
            <a:prstGeom prst="rect">
              <a:avLst/>
            </a:prstGeom>
          </p:spPr>
        </p:pic>
      </p:grpSp>
      <p:sp>
        <p:nvSpPr>
          <p:cNvPr id="24" name="Rectangle 23">
            <a:extLst>
              <a:ext uri="{FF2B5EF4-FFF2-40B4-BE49-F238E27FC236}">
                <a16:creationId xmlns:a16="http://schemas.microsoft.com/office/drawing/2014/main" id="{16769476-3926-4EE8-8C09-F5C89006237E}"/>
              </a:ext>
            </a:extLst>
          </p:cNvPr>
          <p:cNvSpPr/>
          <p:nvPr/>
        </p:nvSpPr>
        <p:spPr>
          <a:xfrm>
            <a:off x="4432588" y="6279148"/>
            <a:ext cx="1023292" cy="307777"/>
          </a:xfrm>
          <a:prstGeom prst="rect">
            <a:avLst/>
          </a:prstGeom>
        </p:spPr>
        <p:txBody>
          <a:bodyPr wrap="none">
            <a:spAutoFit/>
          </a:bodyPr>
          <a:lstStyle/>
          <a:p>
            <a:r>
              <a:rPr lang="en-US" sz="1400" dirty="0">
                <a:solidFill>
                  <a:schemeClr val="bg1"/>
                </a:solidFill>
              </a:rPr>
              <a:t>ERP System</a:t>
            </a:r>
          </a:p>
        </p:txBody>
      </p:sp>
    </p:spTree>
    <p:extLst>
      <p:ext uri="{BB962C8B-B14F-4D97-AF65-F5344CB8AC3E}">
        <p14:creationId xmlns:p14="http://schemas.microsoft.com/office/powerpoint/2010/main" val="66479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A753-F2D2-4B59-9C9C-41C1EAECF594}"/>
              </a:ext>
            </a:extLst>
          </p:cNvPr>
          <p:cNvSpPr>
            <a:spLocks noGrp="1"/>
          </p:cNvSpPr>
          <p:nvPr>
            <p:ph type="title"/>
          </p:nvPr>
        </p:nvSpPr>
        <p:spPr>
          <a:xfrm>
            <a:off x="838200" y="365125"/>
            <a:ext cx="10515600" cy="1325563"/>
          </a:xfrm>
        </p:spPr>
        <p:txBody>
          <a:bodyPr/>
          <a:lstStyle/>
          <a:p>
            <a:r>
              <a:rPr lang="en-US" b="1" dirty="0">
                <a:solidFill>
                  <a:srgbClr val="C00000"/>
                </a:solidFill>
              </a:rPr>
              <a:t>Smart Classroom</a:t>
            </a:r>
            <a:endParaRPr lang="en-US" dirty="0">
              <a:solidFill>
                <a:srgbClr val="C00000"/>
              </a:solidFill>
            </a:endParaRPr>
          </a:p>
        </p:txBody>
      </p:sp>
      <p:pic>
        <p:nvPicPr>
          <p:cNvPr id="13" name="Picture 12">
            <a:extLst>
              <a:ext uri="{FF2B5EF4-FFF2-40B4-BE49-F238E27FC236}">
                <a16:creationId xmlns:a16="http://schemas.microsoft.com/office/drawing/2014/main" id="{A0892A55-B528-4092-AFD9-A1CC95B64E8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009821" y="1643001"/>
            <a:ext cx="826802" cy="826802"/>
          </a:xfrm>
          <a:prstGeom prst="rect">
            <a:avLst/>
          </a:prstGeom>
        </p:spPr>
      </p:pic>
      <p:pic>
        <p:nvPicPr>
          <p:cNvPr id="15" name="Picture 14">
            <a:extLst>
              <a:ext uri="{FF2B5EF4-FFF2-40B4-BE49-F238E27FC236}">
                <a16:creationId xmlns:a16="http://schemas.microsoft.com/office/drawing/2014/main" id="{8ABEA601-7DE3-4FD6-9A20-68E9FD3F3F7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12649" y="1481652"/>
            <a:ext cx="1190734" cy="1190734"/>
          </a:xfrm>
          <a:prstGeom prst="rect">
            <a:avLst/>
          </a:prstGeom>
        </p:spPr>
      </p:pic>
      <p:pic>
        <p:nvPicPr>
          <p:cNvPr id="17" name="Picture 16">
            <a:extLst>
              <a:ext uri="{FF2B5EF4-FFF2-40B4-BE49-F238E27FC236}">
                <a16:creationId xmlns:a16="http://schemas.microsoft.com/office/drawing/2014/main" id="{C9108C19-47FC-42DC-AAD2-A1E6EC07998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64900" y="3852456"/>
            <a:ext cx="1190734" cy="1190734"/>
          </a:xfrm>
          <a:prstGeom prst="rect">
            <a:avLst/>
          </a:prstGeom>
        </p:spPr>
      </p:pic>
      <p:pic>
        <p:nvPicPr>
          <p:cNvPr id="19" name="Picture 18">
            <a:extLst>
              <a:ext uri="{FF2B5EF4-FFF2-40B4-BE49-F238E27FC236}">
                <a16:creationId xmlns:a16="http://schemas.microsoft.com/office/drawing/2014/main" id="{26C6F238-A648-4633-B95F-5E812285B75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841299" y="1701750"/>
            <a:ext cx="855734" cy="855734"/>
          </a:xfrm>
          <a:prstGeom prst="rect">
            <a:avLst/>
          </a:prstGeom>
        </p:spPr>
      </p:pic>
      <p:pic>
        <p:nvPicPr>
          <p:cNvPr id="21" name="Picture 20">
            <a:extLst>
              <a:ext uri="{FF2B5EF4-FFF2-40B4-BE49-F238E27FC236}">
                <a16:creationId xmlns:a16="http://schemas.microsoft.com/office/drawing/2014/main" id="{3A9E0B56-189D-4853-81A1-2422B7FF905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581047" y="3852456"/>
            <a:ext cx="1029906" cy="1029906"/>
          </a:xfrm>
          <a:prstGeom prst="rect">
            <a:avLst/>
          </a:prstGeom>
        </p:spPr>
      </p:pic>
      <p:pic>
        <p:nvPicPr>
          <p:cNvPr id="23" name="Picture 22">
            <a:extLst>
              <a:ext uri="{FF2B5EF4-FFF2-40B4-BE49-F238E27FC236}">
                <a16:creationId xmlns:a16="http://schemas.microsoft.com/office/drawing/2014/main" id="{68EA841B-4B8D-4F1E-B780-E4EE7CB909A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239039" y="1700378"/>
            <a:ext cx="826802" cy="826802"/>
          </a:xfrm>
          <a:prstGeom prst="rect">
            <a:avLst/>
          </a:prstGeom>
        </p:spPr>
      </p:pic>
      <p:sp>
        <p:nvSpPr>
          <p:cNvPr id="24" name="Rectangle 23">
            <a:extLst>
              <a:ext uri="{FF2B5EF4-FFF2-40B4-BE49-F238E27FC236}">
                <a16:creationId xmlns:a16="http://schemas.microsoft.com/office/drawing/2014/main" id="{912288FE-84FC-4CA8-8241-0A0CAFFA3FAF}"/>
              </a:ext>
            </a:extLst>
          </p:cNvPr>
          <p:cNvSpPr/>
          <p:nvPr/>
        </p:nvSpPr>
        <p:spPr>
          <a:xfrm>
            <a:off x="237261" y="2681846"/>
            <a:ext cx="2312578" cy="584775"/>
          </a:xfrm>
          <a:prstGeom prst="rect">
            <a:avLst/>
          </a:prstGeom>
        </p:spPr>
        <p:txBody>
          <a:bodyPr wrap="square">
            <a:spAutoFit/>
          </a:bodyPr>
          <a:lstStyle/>
          <a:p>
            <a:pPr lvl="0" algn="ctr" fontAlgn="base"/>
            <a:r>
              <a:rPr lang="en-US" sz="1600" dirty="0"/>
              <a:t>Every classroom is equipped by a </a:t>
            </a:r>
            <a:r>
              <a:rPr lang="en-US" sz="1600" b="1" dirty="0"/>
              <a:t>projector</a:t>
            </a:r>
          </a:p>
        </p:txBody>
      </p:sp>
      <p:sp>
        <p:nvSpPr>
          <p:cNvPr id="25" name="Rectangle 24">
            <a:extLst>
              <a:ext uri="{FF2B5EF4-FFF2-40B4-BE49-F238E27FC236}">
                <a16:creationId xmlns:a16="http://schemas.microsoft.com/office/drawing/2014/main" id="{B7E16ECB-5220-4BCE-912F-895A3C356F0C}"/>
              </a:ext>
            </a:extLst>
          </p:cNvPr>
          <p:cNvSpPr/>
          <p:nvPr/>
        </p:nvSpPr>
        <p:spPr>
          <a:xfrm>
            <a:off x="2834563" y="2480255"/>
            <a:ext cx="3177318" cy="1169551"/>
          </a:xfrm>
          <a:prstGeom prst="rect">
            <a:avLst/>
          </a:prstGeom>
        </p:spPr>
        <p:txBody>
          <a:bodyPr wrap="square">
            <a:spAutoFit/>
          </a:bodyPr>
          <a:lstStyle/>
          <a:p>
            <a:pPr algn="ctr" fontAlgn="base"/>
            <a:r>
              <a:rPr lang="en-US" sz="1400" dirty="0"/>
              <a:t>Every classroom has a </a:t>
            </a:r>
            <a:r>
              <a:rPr lang="en-US" sz="1400" b="1" dirty="0"/>
              <a:t>camera</a:t>
            </a:r>
            <a:r>
              <a:rPr lang="en-US" sz="1400" dirty="0"/>
              <a:t> that automatically record the class based on the schedule and make it online for the absent student or all the student to review later</a:t>
            </a:r>
          </a:p>
        </p:txBody>
      </p:sp>
      <p:sp>
        <p:nvSpPr>
          <p:cNvPr id="26" name="Rectangle 25">
            <a:extLst>
              <a:ext uri="{FF2B5EF4-FFF2-40B4-BE49-F238E27FC236}">
                <a16:creationId xmlns:a16="http://schemas.microsoft.com/office/drawing/2014/main" id="{300C423D-E44B-4918-8A36-C5C0AD5B2037}"/>
              </a:ext>
            </a:extLst>
          </p:cNvPr>
          <p:cNvSpPr/>
          <p:nvPr/>
        </p:nvSpPr>
        <p:spPr>
          <a:xfrm>
            <a:off x="6771710" y="2665044"/>
            <a:ext cx="1761460" cy="830997"/>
          </a:xfrm>
          <a:prstGeom prst="rect">
            <a:avLst/>
          </a:prstGeom>
        </p:spPr>
        <p:txBody>
          <a:bodyPr wrap="square">
            <a:spAutoFit/>
          </a:bodyPr>
          <a:lstStyle/>
          <a:p>
            <a:pPr lvl="0" algn="ctr" fontAlgn="base"/>
            <a:r>
              <a:rPr lang="en-US" sz="1600" dirty="0"/>
              <a:t>Automatic absence using </a:t>
            </a:r>
            <a:r>
              <a:rPr lang="en-US" sz="1600" b="1" dirty="0"/>
              <a:t>QR code &amp; RFID</a:t>
            </a:r>
          </a:p>
        </p:txBody>
      </p:sp>
      <p:sp>
        <p:nvSpPr>
          <p:cNvPr id="27" name="Rectangle 26">
            <a:extLst>
              <a:ext uri="{FF2B5EF4-FFF2-40B4-BE49-F238E27FC236}">
                <a16:creationId xmlns:a16="http://schemas.microsoft.com/office/drawing/2014/main" id="{AA816D77-ADCC-465B-9B7F-AE1BB24F6D65}"/>
              </a:ext>
            </a:extLst>
          </p:cNvPr>
          <p:cNvSpPr/>
          <p:nvPr/>
        </p:nvSpPr>
        <p:spPr>
          <a:xfrm>
            <a:off x="4868447" y="5035146"/>
            <a:ext cx="2455106" cy="523220"/>
          </a:xfrm>
          <a:prstGeom prst="rect">
            <a:avLst/>
          </a:prstGeom>
        </p:spPr>
        <p:txBody>
          <a:bodyPr wrap="square">
            <a:spAutoFit/>
          </a:bodyPr>
          <a:lstStyle/>
          <a:p>
            <a:pPr lvl="0" algn="ctr" fontAlgn="base"/>
            <a:r>
              <a:rPr lang="en-US" sz="1400" b="1" dirty="0"/>
              <a:t>Remote learning </a:t>
            </a:r>
            <a:r>
              <a:rPr lang="en-US" sz="1400" dirty="0"/>
              <a:t>option for the courses that allows it. </a:t>
            </a:r>
          </a:p>
        </p:txBody>
      </p:sp>
      <p:sp>
        <p:nvSpPr>
          <p:cNvPr id="28" name="Rectangle 27">
            <a:extLst>
              <a:ext uri="{FF2B5EF4-FFF2-40B4-BE49-F238E27FC236}">
                <a16:creationId xmlns:a16="http://schemas.microsoft.com/office/drawing/2014/main" id="{759C6899-3DCD-471E-BCFB-8D004FFC6718}"/>
              </a:ext>
            </a:extLst>
          </p:cNvPr>
          <p:cNvSpPr/>
          <p:nvPr/>
        </p:nvSpPr>
        <p:spPr>
          <a:xfrm>
            <a:off x="9596584" y="2638966"/>
            <a:ext cx="1249766" cy="338554"/>
          </a:xfrm>
          <a:prstGeom prst="rect">
            <a:avLst/>
          </a:prstGeom>
        </p:spPr>
        <p:txBody>
          <a:bodyPr wrap="none">
            <a:spAutoFit/>
          </a:bodyPr>
          <a:lstStyle/>
          <a:p>
            <a:pPr lvl="0" fontAlgn="base"/>
            <a:r>
              <a:rPr lang="en-US" sz="1600" b="1" dirty="0"/>
              <a:t>Smart Board</a:t>
            </a:r>
          </a:p>
        </p:txBody>
      </p:sp>
      <p:sp>
        <p:nvSpPr>
          <p:cNvPr id="29" name="Rectangle 28">
            <a:extLst>
              <a:ext uri="{FF2B5EF4-FFF2-40B4-BE49-F238E27FC236}">
                <a16:creationId xmlns:a16="http://schemas.microsoft.com/office/drawing/2014/main" id="{BC9F39B2-225E-4A68-8F7D-DCDE7A4144A5}"/>
              </a:ext>
            </a:extLst>
          </p:cNvPr>
          <p:cNvSpPr/>
          <p:nvPr/>
        </p:nvSpPr>
        <p:spPr>
          <a:xfrm>
            <a:off x="1051560" y="5043190"/>
            <a:ext cx="3074670" cy="954107"/>
          </a:xfrm>
          <a:prstGeom prst="rect">
            <a:avLst/>
          </a:prstGeom>
        </p:spPr>
        <p:txBody>
          <a:bodyPr wrap="square">
            <a:spAutoFit/>
          </a:bodyPr>
          <a:lstStyle/>
          <a:p>
            <a:pPr lvl="0" algn="ctr" fontAlgn="base"/>
            <a:r>
              <a:rPr lang="en-US" sz="1400" dirty="0"/>
              <a:t>The lecturer can see on his app a </a:t>
            </a:r>
            <a:r>
              <a:rPr lang="en-US" sz="1400" b="1" dirty="0"/>
              <a:t>brief about the students </a:t>
            </a:r>
            <a:r>
              <a:rPr lang="en-US" sz="1400" dirty="0"/>
              <a:t>and </a:t>
            </a:r>
            <a:r>
              <a:rPr lang="en-US" sz="1400" b="1" dirty="0"/>
              <a:t>statistics</a:t>
            </a:r>
            <a:r>
              <a:rPr lang="en-US" sz="1400" dirty="0"/>
              <a:t> to help him know which students needs more attention in the class.</a:t>
            </a:r>
          </a:p>
        </p:txBody>
      </p:sp>
      <p:pic>
        <p:nvPicPr>
          <p:cNvPr id="31" name="Picture 30">
            <a:extLst>
              <a:ext uri="{FF2B5EF4-FFF2-40B4-BE49-F238E27FC236}">
                <a16:creationId xmlns:a16="http://schemas.microsoft.com/office/drawing/2014/main" id="{D4F556A7-0B44-426A-9EC3-16DC48C53989}"/>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411577" y="3852456"/>
            <a:ext cx="1190734" cy="1190734"/>
          </a:xfrm>
          <a:prstGeom prst="rect">
            <a:avLst/>
          </a:prstGeom>
        </p:spPr>
      </p:pic>
      <p:sp>
        <p:nvSpPr>
          <p:cNvPr id="32" name="Rectangle 31">
            <a:extLst>
              <a:ext uri="{FF2B5EF4-FFF2-40B4-BE49-F238E27FC236}">
                <a16:creationId xmlns:a16="http://schemas.microsoft.com/office/drawing/2014/main" id="{56693BF7-82E7-46C3-87F7-9D7E3B11D76E}"/>
              </a:ext>
            </a:extLst>
          </p:cNvPr>
          <p:cNvSpPr/>
          <p:nvPr/>
        </p:nvSpPr>
        <p:spPr>
          <a:xfrm>
            <a:off x="8365477" y="5035146"/>
            <a:ext cx="3282934" cy="738664"/>
          </a:xfrm>
          <a:prstGeom prst="rect">
            <a:avLst/>
          </a:prstGeom>
        </p:spPr>
        <p:txBody>
          <a:bodyPr wrap="square">
            <a:spAutoFit/>
          </a:bodyPr>
          <a:lstStyle/>
          <a:p>
            <a:pPr lvl="0" algn="ctr" fontAlgn="base"/>
            <a:r>
              <a:rPr lang="en-US" sz="1400" b="1" dirty="0"/>
              <a:t>Screen capture </a:t>
            </a:r>
            <a:r>
              <a:rPr lang="en-US" sz="1400" dirty="0"/>
              <a:t>feature so everything that the lecturer write is synced with the students app and presented as one lesson</a:t>
            </a:r>
          </a:p>
        </p:txBody>
      </p:sp>
      <p:sp>
        <p:nvSpPr>
          <p:cNvPr id="33" name="Arrow: Pentagon 32">
            <a:extLst>
              <a:ext uri="{FF2B5EF4-FFF2-40B4-BE49-F238E27FC236}">
                <a16:creationId xmlns:a16="http://schemas.microsoft.com/office/drawing/2014/main" id="{38199414-9B5B-40AA-B549-39714C669274}"/>
              </a:ext>
            </a:extLst>
          </p:cNvPr>
          <p:cNvSpPr/>
          <p:nvPr/>
        </p:nvSpPr>
        <p:spPr>
          <a:xfrm flipH="1">
            <a:off x="10260418" y="181542"/>
            <a:ext cx="1931581" cy="435934"/>
          </a:xfrm>
          <a:prstGeom prst="homePlate">
            <a:avLst>
              <a:gd name="adj" fmla="val 6951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rPr>
              <a:t>Student</a:t>
            </a:r>
            <a:endParaRPr lang="en-US" b="1" dirty="0">
              <a:solidFill>
                <a:schemeClr val="tx1"/>
              </a:solidFill>
            </a:endParaRPr>
          </a:p>
        </p:txBody>
      </p:sp>
      <p:sp>
        <p:nvSpPr>
          <p:cNvPr id="18" name="Rectangle 17">
            <a:extLst>
              <a:ext uri="{FF2B5EF4-FFF2-40B4-BE49-F238E27FC236}">
                <a16:creationId xmlns:a16="http://schemas.microsoft.com/office/drawing/2014/main" id="{CD3F3F6D-7D55-4E5C-AAAD-F22F2E17E5C7}"/>
              </a:ext>
            </a:extLst>
          </p:cNvPr>
          <p:cNvSpPr/>
          <p:nvPr/>
        </p:nvSpPr>
        <p:spPr>
          <a:xfrm>
            <a:off x="0" y="5991468"/>
            <a:ext cx="12192000" cy="87166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07C578BA-5938-4CC3-9A1E-B210C6C278AE}"/>
              </a:ext>
            </a:extLst>
          </p:cNvPr>
          <p:cNvGrpSpPr/>
          <p:nvPr/>
        </p:nvGrpSpPr>
        <p:grpSpPr>
          <a:xfrm>
            <a:off x="602400" y="6074926"/>
            <a:ext cx="698123" cy="698123"/>
            <a:chOff x="602400" y="6074926"/>
            <a:chExt cx="698123" cy="698123"/>
          </a:xfrm>
        </p:grpSpPr>
        <p:sp>
          <p:nvSpPr>
            <p:cNvPr id="22" name="Rectangle: Rounded Corners 21">
              <a:extLst>
                <a:ext uri="{FF2B5EF4-FFF2-40B4-BE49-F238E27FC236}">
                  <a16:creationId xmlns:a16="http://schemas.microsoft.com/office/drawing/2014/main" id="{04F35043-7C12-48DD-BEE8-F235F44F0C7A}"/>
                </a:ext>
              </a:extLst>
            </p:cNvPr>
            <p:cNvSpPr/>
            <p:nvPr/>
          </p:nvSpPr>
          <p:spPr>
            <a:xfrm>
              <a:off x="602400" y="6074926"/>
              <a:ext cx="698123" cy="69812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7C11B9FB-0686-4EB8-87F4-F6F0549C09B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1705" y="6184231"/>
              <a:ext cx="475429" cy="475429"/>
            </a:xfrm>
            <a:prstGeom prst="rect">
              <a:avLst/>
            </a:prstGeom>
          </p:spPr>
        </p:pic>
      </p:grpSp>
      <p:sp>
        <p:nvSpPr>
          <p:cNvPr id="34" name="Rectangle 33">
            <a:extLst>
              <a:ext uri="{FF2B5EF4-FFF2-40B4-BE49-F238E27FC236}">
                <a16:creationId xmlns:a16="http://schemas.microsoft.com/office/drawing/2014/main" id="{37DA6A65-8A32-4F0C-A71D-F3C8CC81416C}"/>
              </a:ext>
            </a:extLst>
          </p:cNvPr>
          <p:cNvSpPr/>
          <p:nvPr/>
        </p:nvSpPr>
        <p:spPr>
          <a:xfrm>
            <a:off x="1354610" y="6162909"/>
            <a:ext cx="1699650" cy="523220"/>
          </a:xfrm>
          <a:prstGeom prst="rect">
            <a:avLst/>
          </a:prstGeom>
        </p:spPr>
        <p:txBody>
          <a:bodyPr wrap="square">
            <a:spAutoFit/>
          </a:bodyPr>
          <a:lstStyle/>
          <a:p>
            <a:r>
              <a:rPr lang="en-GB" sz="1400" b="1" dirty="0">
                <a:solidFill>
                  <a:schemeClr val="bg1"/>
                </a:solidFill>
              </a:rPr>
              <a:t>Reduce the number</a:t>
            </a:r>
            <a:r>
              <a:rPr lang="en-GB" sz="1400" dirty="0">
                <a:solidFill>
                  <a:schemeClr val="bg1"/>
                </a:solidFill>
              </a:rPr>
              <a:t> of Human Resources</a:t>
            </a:r>
          </a:p>
        </p:txBody>
      </p:sp>
      <p:grpSp>
        <p:nvGrpSpPr>
          <p:cNvPr id="35" name="Group 34">
            <a:extLst>
              <a:ext uri="{FF2B5EF4-FFF2-40B4-BE49-F238E27FC236}">
                <a16:creationId xmlns:a16="http://schemas.microsoft.com/office/drawing/2014/main" id="{51E622D2-4A3D-481E-9D30-1AD8ACFE2535}"/>
              </a:ext>
            </a:extLst>
          </p:cNvPr>
          <p:cNvGrpSpPr/>
          <p:nvPr/>
        </p:nvGrpSpPr>
        <p:grpSpPr>
          <a:xfrm>
            <a:off x="6317528" y="6083801"/>
            <a:ext cx="698123" cy="698123"/>
            <a:chOff x="6317528" y="6083801"/>
            <a:chExt cx="698123" cy="698123"/>
          </a:xfrm>
        </p:grpSpPr>
        <p:sp>
          <p:nvSpPr>
            <p:cNvPr id="36" name="Rectangle: Rounded Corners 35">
              <a:extLst>
                <a:ext uri="{FF2B5EF4-FFF2-40B4-BE49-F238E27FC236}">
                  <a16:creationId xmlns:a16="http://schemas.microsoft.com/office/drawing/2014/main" id="{AE1EC875-6B64-4153-97DE-7589483673BA}"/>
                </a:ext>
              </a:extLst>
            </p:cNvPr>
            <p:cNvSpPr/>
            <p:nvPr/>
          </p:nvSpPr>
          <p:spPr>
            <a:xfrm>
              <a:off x="6317528" y="6083801"/>
              <a:ext cx="698123" cy="698123"/>
            </a:xfrm>
            <a:prstGeom prst="roundRect">
              <a:avLst/>
            </a:prstGeom>
            <a:solidFill>
              <a:schemeClr val="bg1"/>
            </a:solid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712763EC-BADD-42D1-A56E-22A0A8A9F4A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49605" y="6214963"/>
              <a:ext cx="450982" cy="450982"/>
            </a:xfrm>
            <a:prstGeom prst="rect">
              <a:avLst/>
            </a:prstGeom>
          </p:spPr>
        </p:pic>
      </p:grpSp>
      <p:sp>
        <p:nvSpPr>
          <p:cNvPr id="38" name="Rectangle 37">
            <a:extLst>
              <a:ext uri="{FF2B5EF4-FFF2-40B4-BE49-F238E27FC236}">
                <a16:creationId xmlns:a16="http://schemas.microsoft.com/office/drawing/2014/main" id="{F175C20A-8B78-4C9A-B3F7-8373E722AB13}"/>
              </a:ext>
            </a:extLst>
          </p:cNvPr>
          <p:cNvSpPr/>
          <p:nvPr/>
        </p:nvSpPr>
        <p:spPr>
          <a:xfrm>
            <a:off x="7123552" y="6169194"/>
            <a:ext cx="1764891" cy="523220"/>
          </a:xfrm>
          <a:prstGeom prst="rect">
            <a:avLst/>
          </a:prstGeom>
        </p:spPr>
        <p:txBody>
          <a:bodyPr wrap="square">
            <a:spAutoFit/>
          </a:bodyPr>
          <a:lstStyle/>
          <a:p>
            <a:r>
              <a:rPr lang="en-US" sz="1400" b="1" dirty="0">
                <a:solidFill>
                  <a:schemeClr val="bg1"/>
                </a:solidFill>
              </a:rPr>
              <a:t>Facilitating</a:t>
            </a:r>
            <a:r>
              <a:rPr lang="en-US" sz="1400" dirty="0">
                <a:solidFill>
                  <a:schemeClr val="bg1"/>
                </a:solidFill>
              </a:rPr>
              <a:t> the Educational Process</a:t>
            </a:r>
          </a:p>
        </p:txBody>
      </p:sp>
      <p:grpSp>
        <p:nvGrpSpPr>
          <p:cNvPr id="39" name="Group 38">
            <a:extLst>
              <a:ext uri="{FF2B5EF4-FFF2-40B4-BE49-F238E27FC236}">
                <a16:creationId xmlns:a16="http://schemas.microsoft.com/office/drawing/2014/main" id="{BEDCD7E1-8890-43E2-8F09-692F41D32D78}"/>
              </a:ext>
            </a:extLst>
          </p:cNvPr>
          <p:cNvGrpSpPr/>
          <p:nvPr/>
        </p:nvGrpSpPr>
        <p:grpSpPr>
          <a:xfrm>
            <a:off x="8994636" y="6077515"/>
            <a:ext cx="698123" cy="698123"/>
            <a:chOff x="8994636" y="6077515"/>
            <a:chExt cx="698123" cy="698123"/>
          </a:xfrm>
        </p:grpSpPr>
        <p:sp>
          <p:nvSpPr>
            <p:cNvPr id="40" name="Rectangle: Rounded Corners 39">
              <a:extLst>
                <a:ext uri="{FF2B5EF4-FFF2-40B4-BE49-F238E27FC236}">
                  <a16:creationId xmlns:a16="http://schemas.microsoft.com/office/drawing/2014/main" id="{6DBAD304-0CE8-44C5-A566-0D9B4BD2C92F}"/>
                </a:ext>
              </a:extLst>
            </p:cNvPr>
            <p:cNvSpPr/>
            <p:nvPr/>
          </p:nvSpPr>
          <p:spPr>
            <a:xfrm>
              <a:off x="8994636" y="6077515"/>
              <a:ext cx="698123" cy="698123"/>
            </a:xfrm>
            <a:prstGeom prst="roundRect">
              <a:avLst/>
            </a:prstGeom>
            <a:solidFill>
              <a:schemeClr val="bg1"/>
            </a:solidFill>
            <a:ln w="28575">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E121332A-463D-421E-8CD2-9C96190C018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82646" y="6174001"/>
              <a:ext cx="513938" cy="513938"/>
            </a:xfrm>
            <a:prstGeom prst="rect">
              <a:avLst/>
            </a:prstGeom>
          </p:spPr>
        </p:pic>
      </p:grpSp>
      <p:sp>
        <p:nvSpPr>
          <p:cNvPr id="42" name="Rectangle 41">
            <a:extLst>
              <a:ext uri="{FF2B5EF4-FFF2-40B4-BE49-F238E27FC236}">
                <a16:creationId xmlns:a16="http://schemas.microsoft.com/office/drawing/2014/main" id="{CBBF5F0D-1F7D-4412-B9B3-2ADC1E66D295}"/>
              </a:ext>
            </a:extLst>
          </p:cNvPr>
          <p:cNvSpPr/>
          <p:nvPr/>
        </p:nvSpPr>
        <p:spPr>
          <a:xfrm>
            <a:off x="9798952" y="6268056"/>
            <a:ext cx="1498487" cy="307777"/>
          </a:xfrm>
          <a:prstGeom prst="rect">
            <a:avLst/>
          </a:prstGeom>
        </p:spPr>
        <p:txBody>
          <a:bodyPr wrap="none">
            <a:spAutoFit/>
          </a:bodyPr>
          <a:lstStyle/>
          <a:p>
            <a:r>
              <a:rPr lang="en-US" sz="1400" dirty="0">
                <a:solidFill>
                  <a:schemeClr val="bg1"/>
                </a:solidFill>
              </a:rPr>
              <a:t>Innovation Center</a:t>
            </a:r>
          </a:p>
        </p:txBody>
      </p:sp>
      <p:grpSp>
        <p:nvGrpSpPr>
          <p:cNvPr id="43" name="Group 42">
            <a:extLst>
              <a:ext uri="{FF2B5EF4-FFF2-40B4-BE49-F238E27FC236}">
                <a16:creationId xmlns:a16="http://schemas.microsoft.com/office/drawing/2014/main" id="{F2750474-E750-4A75-8166-3AEC979F4D22}"/>
              </a:ext>
            </a:extLst>
          </p:cNvPr>
          <p:cNvGrpSpPr/>
          <p:nvPr/>
        </p:nvGrpSpPr>
        <p:grpSpPr>
          <a:xfrm>
            <a:off x="3626923" y="6080290"/>
            <a:ext cx="698123" cy="698123"/>
            <a:chOff x="3626923" y="6080290"/>
            <a:chExt cx="698123" cy="698123"/>
          </a:xfrm>
        </p:grpSpPr>
        <p:sp>
          <p:nvSpPr>
            <p:cNvPr id="44" name="Rectangle: Rounded Corners 43">
              <a:extLst>
                <a:ext uri="{FF2B5EF4-FFF2-40B4-BE49-F238E27FC236}">
                  <a16:creationId xmlns:a16="http://schemas.microsoft.com/office/drawing/2014/main" id="{18D73486-B185-40C3-B208-5ABB42DCB706}"/>
                </a:ext>
              </a:extLst>
            </p:cNvPr>
            <p:cNvSpPr/>
            <p:nvPr/>
          </p:nvSpPr>
          <p:spPr>
            <a:xfrm>
              <a:off x="3626923" y="6080290"/>
              <a:ext cx="698123" cy="698123"/>
            </a:xfrm>
            <a:prstGeom prst="roundRect">
              <a:avLst/>
            </a:prstGeom>
            <a:solidFill>
              <a:schemeClr val="bg1"/>
            </a:solidFill>
            <a:ln w="28575">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1E52011B-0D36-4BA1-A2FA-BBAD0FF4506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34465" y="6174001"/>
              <a:ext cx="498636" cy="498636"/>
            </a:xfrm>
            <a:prstGeom prst="rect">
              <a:avLst/>
            </a:prstGeom>
          </p:spPr>
        </p:pic>
      </p:grpSp>
      <p:sp>
        <p:nvSpPr>
          <p:cNvPr id="46" name="Rectangle 45">
            <a:extLst>
              <a:ext uri="{FF2B5EF4-FFF2-40B4-BE49-F238E27FC236}">
                <a16:creationId xmlns:a16="http://schemas.microsoft.com/office/drawing/2014/main" id="{8641158B-B286-4AF1-A12B-BB44B666D77E}"/>
              </a:ext>
            </a:extLst>
          </p:cNvPr>
          <p:cNvSpPr/>
          <p:nvPr/>
        </p:nvSpPr>
        <p:spPr>
          <a:xfrm>
            <a:off x="4432588" y="6279148"/>
            <a:ext cx="1023292" cy="307777"/>
          </a:xfrm>
          <a:prstGeom prst="rect">
            <a:avLst/>
          </a:prstGeom>
        </p:spPr>
        <p:txBody>
          <a:bodyPr wrap="none">
            <a:spAutoFit/>
          </a:bodyPr>
          <a:lstStyle/>
          <a:p>
            <a:r>
              <a:rPr lang="en-US" sz="1400" dirty="0">
                <a:solidFill>
                  <a:schemeClr val="bg1"/>
                </a:solidFill>
              </a:rPr>
              <a:t>ERP System</a:t>
            </a:r>
          </a:p>
        </p:txBody>
      </p:sp>
    </p:spTree>
    <p:extLst>
      <p:ext uri="{BB962C8B-B14F-4D97-AF65-F5344CB8AC3E}">
        <p14:creationId xmlns:p14="http://schemas.microsoft.com/office/powerpoint/2010/main" val="2459794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anim calcmode="lin" valueType="num">
                                      <p:cBhvr>
                                        <p:cTn id="14" dur="500" fill="hold"/>
                                        <p:tgtEl>
                                          <p:spTgt spid="24"/>
                                        </p:tgtEl>
                                        <p:attrNameLst>
                                          <p:attrName>ppt_x</p:attrName>
                                        </p:attrNameLst>
                                      </p:cBhvr>
                                      <p:tavLst>
                                        <p:tav tm="0">
                                          <p:val>
                                            <p:strVal val="#ppt_x"/>
                                          </p:val>
                                        </p:tav>
                                        <p:tav tm="100000">
                                          <p:val>
                                            <p:strVal val="#ppt_x"/>
                                          </p:val>
                                        </p:tav>
                                      </p:tavLst>
                                    </p:anim>
                                    <p:anim calcmode="lin" valueType="num">
                                      <p:cBhvr>
                                        <p:cTn id="15" dur="5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anim calcmode="lin" valueType="num">
                                      <p:cBhvr>
                                        <p:cTn id="26" dur="500" fill="hold"/>
                                        <p:tgtEl>
                                          <p:spTgt spid="25"/>
                                        </p:tgtEl>
                                        <p:attrNameLst>
                                          <p:attrName>ppt_x</p:attrName>
                                        </p:attrNameLst>
                                      </p:cBhvr>
                                      <p:tavLst>
                                        <p:tav tm="0">
                                          <p:val>
                                            <p:strVal val="#ppt_x"/>
                                          </p:val>
                                        </p:tav>
                                        <p:tav tm="100000">
                                          <p:val>
                                            <p:strVal val="#ppt_x"/>
                                          </p:val>
                                        </p:tav>
                                      </p:tavLst>
                                    </p:anim>
                                    <p:anim calcmode="lin" valueType="num">
                                      <p:cBhvr>
                                        <p:cTn id="27" dur="5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7" presetClass="entr" presetSubtype="0"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anim calcmode="lin" valueType="num">
                                      <p:cBhvr>
                                        <p:cTn id="32" dur="500" fill="hold"/>
                                        <p:tgtEl>
                                          <p:spTgt spid="23"/>
                                        </p:tgtEl>
                                        <p:attrNameLst>
                                          <p:attrName>ppt_x</p:attrName>
                                        </p:attrNameLst>
                                      </p:cBhvr>
                                      <p:tavLst>
                                        <p:tav tm="0">
                                          <p:val>
                                            <p:strVal val="#ppt_x"/>
                                          </p:val>
                                        </p:tav>
                                        <p:tav tm="100000">
                                          <p:val>
                                            <p:strVal val="#ppt_x"/>
                                          </p:val>
                                        </p:tav>
                                      </p:tavLst>
                                    </p:anim>
                                    <p:anim calcmode="lin" valueType="num">
                                      <p:cBhvr>
                                        <p:cTn id="33" dur="500" fill="hold"/>
                                        <p:tgtEl>
                                          <p:spTgt spid="23"/>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7"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anim calcmode="lin" valueType="num">
                                      <p:cBhvr>
                                        <p:cTn id="38" dur="500" fill="hold"/>
                                        <p:tgtEl>
                                          <p:spTgt spid="26"/>
                                        </p:tgtEl>
                                        <p:attrNameLst>
                                          <p:attrName>ppt_x</p:attrName>
                                        </p:attrNameLst>
                                      </p:cBhvr>
                                      <p:tavLst>
                                        <p:tav tm="0">
                                          <p:val>
                                            <p:strVal val="#ppt_x"/>
                                          </p:val>
                                        </p:tav>
                                        <p:tav tm="100000">
                                          <p:val>
                                            <p:strVal val="#ppt_x"/>
                                          </p:val>
                                        </p:tav>
                                      </p:tavLst>
                                    </p:anim>
                                    <p:anim calcmode="lin" valueType="num">
                                      <p:cBhvr>
                                        <p:cTn id="39" dur="500" fill="hold"/>
                                        <p:tgtEl>
                                          <p:spTgt spid="26"/>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anim calcmode="lin" valueType="num">
                                      <p:cBhvr>
                                        <p:cTn id="44" dur="500" fill="hold"/>
                                        <p:tgtEl>
                                          <p:spTgt spid="19"/>
                                        </p:tgtEl>
                                        <p:attrNameLst>
                                          <p:attrName>ppt_x</p:attrName>
                                        </p:attrNameLst>
                                      </p:cBhvr>
                                      <p:tavLst>
                                        <p:tav tm="0">
                                          <p:val>
                                            <p:strVal val="#ppt_x"/>
                                          </p:val>
                                        </p:tav>
                                        <p:tav tm="100000">
                                          <p:val>
                                            <p:strVal val="#ppt_x"/>
                                          </p:val>
                                        </p:tav>
                                      </p:tavLst>
                                    </p:anim>
                                    <p:anim calcmode="lin" valueType="num">
                                      <p:cBhvr>
                                        <p:cTn id="45" dur="5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anim calcmode="lin" valueType="num">
                                      <p:cBhvr>
                                        <p:cTn id="50" dur="500" fill="hold"/>
                                        <p:tgtEl>
                                          <p:spTgt spid="28"/>
                                        </p:tgtEl>
                                        <p:attrNameLst>
                                          <p:attrName>ppt_x</p:attrName>
                                        </p:attrNameLst>
                                      </p:cBhvr>
                                      <p:tavLst>
                                        <p:tav tm="0">
                                          <p:val>
                                            <p:strVal val="#ppt_x"/>
                                          </p:val>
                                        </p:tav>
                                        <p:tav tm="100000">
                                          <p:val>
                                            <p:strVal val="#ppt_x"/>
                                          </p:val>
                                        </p:tav>
                                      </p:tavLst>
                                    </p:anim>
                                    <p:anim calcmode="lin" valueType="num">
                                      <p:cBhvr>
                                        <p:cTn id="51" dur="500" fill="hold"/>
                                        <p:tgtEl>
                                          <p:spTgt spid="2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7" presetClass="entr" presetSubtype="0"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anim calcmode="lin" valueType="num">
                                      <p:cBhvr>
                                        <p:cTn id="56" dur="500" fill="hold"/>
                                        <p:tgtEl>
                                          <p:spTgt spid="17"/>
                                        </p:tgtEl>
                                        <p:attrNameLst>
                                          <p:attrName>ppt_x</p:attrName>
                                        </p:attrNameLst>
                                      </p:cBhvr>
                                      <p:tavLst>
                                        <p:tav tm="0">
                                          <p:val>
                                            <p:strVal val="#ppt_x"/>
                                          </p:val>
                                        </p:tav>
                                        <p:tav tm="100000">
                                          <p:val>
                                            <p:strVal val="#ppt_x"/>
                                          </p:val>
                                        </p:tav>
                                      </p:tavLst>
                                    </p:anim>
                                    <p:anim calcmode="lin" valueType="num">
                                      <p:cBhvr>
                                        <p:cTn id="57" dur="500" fill="hold"/>
                                        <p:tgtEl>
                                          <p:spTgt spid="17"/>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7" presetClass="entr" presetSubtype="0"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anim calcmode="lin" valueType="num">
                                      <p:cBhvr>
                                        <p:cTn id="62" dur="500" fill="hold"/>
                                        <p:tgtEl>
                                          <p:spTgt spid="29"/>
                                        </p:tgtEl>
                                        <p:attrNameLst>
                                          <p:attrName>ppt_x</p:attrName>
                                        </p:attrNameLst>
                                      </p:cBhvr>
                                      <p:tavLst>
                                        <p:tav tm="0">
                                          <p:val>
                                            <p:strVal val="#ppt_x"/>
                                          </p:val>
                                        </p:tav>
                                        <p:tav tm="100000">
                                          <p:val>
                                            <p:strVal val="#ppt_x"/>
                                          </p:val>
                                        </p:tav>
                                      </p:tavLst>
                                    </p:anim>
                                    <p:anim calcmode="lin" valueType="num">
                                      <p:cBhvr>
                                        <p:cTn id="63" dur="500" fill="hold"/>
                                        <p:tgtEl>
                                          <p:spTgt spid="29"/>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7" presetClass="entr" presetSubtype="0"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anim calcmode="lin" valueType="num">
                                      <p:cBhvr>
                                        <p:cTn id="68" dur="500" fill="hold"/>
                                        <p:tgtEl>
                                          <p:spTgt spid="21"/>
                                        </p:tgtEl>
                                        <p:attrNameLst>
                                          <p:attrName>ppt_x</p:attrName>
                                        </p:attrNameLst>
                                      </p:cBhvr>
                                      <p:tavLst>
                                        <p:tav tm="0">
                                          <p:val>
                                            <p:strVal val="#ppt_x"/>
                                          </p:val>
                                        </p:tav>
                                        <p:tav tm="100000">
                                          <p:val>
                                            <p:strVal val="#ppt_x"/>
                                          </p:val>
                                        </p:tav>
                                      </p:tavLst>
                                    </p:anim>
                                    <p:anim calcmode="lin" valueType="num">
                                      <p:cBhvr>
                                        <p:cTn id="69" dur="500" fill="hold"/>
                                        <p:tgtEl>
                                          <p:spTgt spid="21"/>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7" presetClass="entr" presetSubtype="0"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anim calcmode="lin" valueType="num">
                                      <p:cBhvr>
                                        <p:cTn id="74" dur="500" fill="hold"/>
                                        <p:tgtEl>
                                          <p:spTgt spid="27"/>
                                        </p:tgtEl>
                                        <p:attrNameLst>
                                          <p:attrName>ppt_x</p:attrName>
                                        </p:attrNameLst>
                                      </p:cBhvr>
                                      <p:tavLst>
                                        <p:tav tm="0">
                                          <p:val>
                                            <p:strVal val="#ppt_x"/>
                                          </p:val>
                                        </p:tav>
                                        <p:tav tm="100000">
                                          <p:val>
                                            <p:strVal val="#ppt_x"/>
                                          </p:val>
                                        </p:tav>
                                      </p:tavLst>
                                    </p:anim>
                                    <p:anim calcmode="lin" valueType="num">
                                      <p:cBhvr>
                                        <p:cTn id="75" dur="500" fill="hold"/>
                                        <p:tgtEl>
                                          <p:spTgt spid="27"/>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7"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500"/>
                                        <p:tgtEl>
                                          <p:spTgt spid="31"/>
                                        </p:tgtEl>
                                      </p:cBhvr>
                                    </p:animEffect>
                                    <p:anim calcmode="lin" valueType="num">
                                      <p:cBhvr>
                                        <p:cTn id="80" dur="500" fill="hold"/>
                                        <p:tgtEl>
                                          <p:spTgt spid="31"/>
                                        </p:tgtEl>
                                        <p:attrNameLst>
                                          <p:attrName>ppt_x</p:attrName>
                                        </p:attrNameLst>
                                      </p:cBhvr>
                                      <p:tavLst>
                                        <p:tav tm="0">
                                          <p:val>
                                            <p:strVal val="#ppt_x"/>
                                          </p:val>
                                        </p:tav>
                                        <p:tav tm="100000">
                                          <p:val>
                                            <p:strVal val="#ppt_x"/>
                                          </p:val>
                                        </p:tav>
                                      </p:tavLst>
                                    </p:anim>
                                    <p:anim calcmode="lin" valueType="num">
                                      <p:cBhvr>
                                        <p:cTn id="81" dur="5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500"/>
                                        <p:tgtEl>
                                          <p:spTgt spid="32"/>
                                        </p:tgtEl>
                                      </p:cBhvr>
                                    </p:animEffect>
                                    <p:anim calcmode="lin" valueType="num">
                                      <p:cBhvr>
                                        <p:cTn id="86" dur="500" fill="hold"/>
                                        <p:tgtEl>
                                          <p:spTgt spid="32"/>
                                        </p:tgtEl>
                                        <p:attrNameLst>
                                          <p:attrName>ppt_x</p:attrName>
                                        </p:attrNameLst>
                                      </p:cBhvr>
                                      <p:tavLst>
                                        <p:tav tm="0">
                                          <p:val>
                                            <p:strVal val="#ppt_x"/>
                                          </p:val>
                                        </p:tav>
                                        <p:tav tm="100000">
                                          <p:val>
                                            <p:strVal val="#ppt_x"/>
                                          </p:val>
                                        </p:tav>
                                      </p:tavLst>
                                    </p:anim>
                                    <p:anim calcmode="lin" valueType="num">
                                      <p:cBhvr>
                                        <p:cTn id="87"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A753-F2D2-4B59-9C9C-41C1EAECF594}"/>
              </a:ext>
            </a:extLst>
          </p:cNvPr>
          <p:cNvSpPr>
            <a:spLocks noGrp="1"/>
          </p:cNvSpPr>
          <p:nvPr>
            <p:ph type="title"/>
          </p:nvPr>
        </p:nvSpPr>
        <p:spPr>
          <a:xfrm>
            <a:off x="838200" y="365125"/>
            <a:ext cx="10515600" cy="1325563"/>
          </a:xfrm>
        </p:spPr>
        <p:txBody>
          <a:bodyPr/>
          <a:lstStyle/>
          <a:p>
            <a:r>
              <a:rPr lang="en-US" b="1" dirty="0">
                <a:solidFill>
                  <a:srgbClr val="C00000"/>
                </a:solidFill>
              </a:rPr>
              <a:t>Communication Students &amp; lecturer</a:t>
            </a:r>
            <a:endParaRPr lang="en-US" dirty="0">
              <a:solidFill>
                <a:srgbClr val="C00000"/>
              </a:solidFill>
            </a:endParaRPr>
          </a:p>
        </p:txBody>
      </p:sp>
      <p:sp>
        <p:nvSpPr>
          <p:cNvPr id="33" name="Arrow: Pentagon 32">
            <a:extLst>
              <a:ext uri="{FF2B5EF4-FFF2-40B4-BE49-F238E27FC236}">
                <a16:creationId xmlns:a16="http://schemas.microsoft.com/office/drawing/2014/main" id="{38199414-9B5B-40AA-B549-39714C669274}"/>
              </a:ext>
            </a:extLst>
          </p:cNvPr>
          <p:cNvSpPr/>
          <p:nvPr/>
        </p:nvSpPr>
        <p:spPr>
          <a:xfrm flipH="1">
            <a:off x="10260418" y="181542"/>
            <a:ext cx="1931581" cy="435934"/>
          </a:xfrm>
          <a:prstGeom prst="homePlate">
            <a:avLst>
              <a:gd name="adj" fmla="val 6951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rPr>
              <a:t>Student</a:t>
            </a:r>
            <a:endParaRPr lang="en-US" b="1" dirty="0">
              <a:solidFill>
                <a:schemeClr val="tx1"/>
              </a:solidFill>
            </a:endParaRPr>
          </a:p>
        </p:txBody>
      </p:sp>
      <p:sp>
        <p:nvSpPr>
          <p:cNvPr id="4" name="Rectangle 3">
            <a:extLst>
              <a:ext uri="{FF2B5EF4-FFF2-40B4-BE49-F238E27FC236}">
                <a16:creationId xmlns:a16="http://schemas.microsoft.com/office/drawing/2014/main" id="{255F8E23-E26F-48B3-ADA5-B46C6B7925D1}"/>
              </a:ext>
            </a:extLst>
          </p:cNvPr>
          <p:cNvSpPr/>
          <p:nvPr/>
        </p:nvSpPr>
        <p:spPr>
          <a:xfrm>
            <a:off x="838200" y="4416004"/>
            <a:ext cx="7444563" cy="830997"/>
          </a:xfrm>
          <a:prstGeom prst="rect">
            <a:avLst/>
          </a:prstGeom>
        </p:spPr>
        <p:txBody>
          <a:bodyPr wrap="square">
            <a:spAutoFit/>
          </a:bodyPr>
          <a:lstStyle/>
          <a:p>
            <a:r>
              <a:rPr lang="en-GB" sz="1600" dirty="0"/>
              <a:t>The students can </a:t>
            </a:r>
            <a:r>
              <a:rPr lang="en-GB" sz="1600" b="1" dirty="0"/>
              <a:t>post in the group of the subject</a:t>
            </a:r>
            <a:r>
              <a:rPr lang="en-GB" sz="1600" dirty="0"/>
              <a:t> either to share information or discuss certain topic. The student can also </a:t>
            </a:r>
            <a:r>
              <a:rPr lang="en-GB" sz="1600" b="1" dirty="0"/>
              <a:t>share anything from their cloud to any other student</a:t>
            </a:r>
            <a:r>
              <a:rPr lang="en-GB" sz="1600" dirty="0"/>
              <a:t>. Also a </a:t>
            </a:r>
            <a:r>
              <a:rPr lang="en-GB" sz="1600" b="1" dirty="0"/>
              <a:t>private messaging </a:t>
            </a:r>
            <a:r>
              <a:rPr lang="en-GB" sz="1600" dirty="0"/>
              <a:t>is available between the student and each other.</a:t>
            </a:r>
          </a:p>
        </p:txBody>
      </p:sp>
      <p:pic>
        <p:nvPicPr>
          <p:cNvPr id="6" name="Picture 5">
            <a:extLst>
              <a:ext uri="{FF2B5EF4-FFF2-40B4-BE49-F238E27FC236}">
                <a16:creationId xmlns:a16="http://schemas.microsoft.com/office/drawing/2014/main" id="{1DB239A4-9B26-428A-9746-64F70D8358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741" y="1732536"/>
            <a:ext cx="1926519" cy="1926519"/>
          </a:xfrm>
          <a:prstGeom prst="rect">
            <a:avLst/>
          </a:prstGeom>
        </p:spPr>
      </p:pic>
      <p:pic>
        <p:nvPicPr>
          <p:cNvPr id="8" name="Picture 7">
            <a:extLst>
              <a:ext uri="{FF2B5EF4-FFF2-40B4-BE49-F238E27FC236}">
                <a16:creationId xmlns:a16="http://schemas.microsoft.com/office/drawing/2014/main" id="{01C73DE2-071E-467A-A92F-5543D4B8A0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8201" y="3834150"/>
            <a:ext cx="1905293" cy="1905293"/>
          </a:xfrm>
          <a:prstGeom prst="rect">
            <a:avLst/>
          </a:prstGeom>
        </p:spPr>
      </p:pic>
      <p:sp>
        <p:nvSpPr>
          <p:cNvPr id="9" name="Rectangle 8">
            <a:extLst>
              <a:ext uri="{FF2B5EF4-FFF2-40B4-BE49-F238E27FC236}">
                <a16:creationId xmlns:a16="http://schemas.microsoft.com/office/drawing/2014/main" id="{4CA87133-E25F-430B-9B98-3C6AB95F366F}"/>
              </a:ext>
            </a:extLst>
          </p:cNvPr>
          <p:cNvSpPr/>
          <p:nvPr/>
        </p:nvSpPr>
        <p:spPr>
          <a:xfrm>
            <a:off x="3338623" y="2021597"/>
            <a:ext cx="7576181" cy="1569660"/>
          </a:xfrm>
          <a:prstGeom prst="rect">
            <a:avLst/>
          </a:prstGeom>
        </p:spPr>
        <p:txBody>
          <a:bodyPr wrap="square">
            <a:spAutoFit/>
          </a:bodyPr>
          <a:lstStyle/>
          <a:p>
            <a:r>
              <a:rPr lang="en-GB" sz="1600" dirty="0"/>
              <a:t>The communication either between the student and each other or with their staff should be easy and simple. The </a:t>
            </a:r>
            <a:r>
              <a:rPr lang="en-GB" sz="1600" b="1" dirty="0"/>
              <a:t>staff can always see his student performance </a:t>
            </a:r>
            <a:r>
              <a:rPr lang="en-GB" sz="1600" dirty="0"/>
              <a:t>absence and notes for the student that needs special attention. He can communicate with the student through the </a:t>
            </a:r>
            <a:r>
              <a:rPr lang="en-GB" sz="1600" b="1" dirty="0"/>
              <a:t>private messaging</a:t>
            </a:r>
            <a:r>
              <a:rPr lang="en-GB" sz="1600" dirty="0"/>
              <a:t> advice him through the course, send him special materials or certain topics to review.</a:t>
            </a:r>
          </a:p>
          <a:p>
            <a:endParaRPr lang="en-GB" sz="1600" dirty="0"/>
          </a:p>
        </p:txBody>
      </p:sp>
      <p:sp>
        <p:nvSpPr>
          <p:cNvPr id="10" name="Arrow: Pentagon 18">
            <a:extLst>
              <a:ext uri="{FF2B5EF4-FFF2-40B4-BE49-F238E27FC236}">
                <a16:creationId xmlns:a16="http://schemas.microsoft.com/office/drawing/2014/main" id="{C02A9539-CE7F-494A-BA6C-377B48D712DB}"/>
              </a:ext>
            </a:extLst>
          </p:cNvPr>
          <p:cNvSpPr/>
          <p:nvPr/>
        </p:nvSpPr>
        <p:spPr>
          <a:xfrm flipH="1">
            <a:off x="10260419" y="718148"/>
            <a:ext cx="1931581" cy="435934"/>
          </a:xfrm>
          <a:prstGeom prst="homePlate">
            <a:avLst>
              <a:gd name="adj" fmla="val 69512"/>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t>Staff</a:t>
            </a:r>
            <a:endParaRPr lang="en-US" b="1" dirty="0"/>
          </a:p>
        </p:txBody>
      </p:sp>
      <p:sp>
        <p:nvSpPr>
          <p:cNvPr id="11" name="Rectangle 10">
            <a:extLst>
              <a:ext uri="{FF2B5EF4-FFF2-40B4-BE49-F238E27FC236}">
                <a16:creationId xmlns:a16="http://schemas.microsoft.com/office/drawing/2014/main" id="{5B650283-27C6-40D6-BD14-D5F54F907491}"/>
              </a:ext>
            </a:extLst>
          </p:cNvPr>
          <p:cNvSpPr/>
          <p:nvPr/>
        </p:nvSpPr>
        <p:spPr>
          <a:xfrm>
            <a:off x="0" y="5991468"/>
            <a:ext cx="12192000" cy="87166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946BB18-7E1B-4ADE-B421-8B72BC86CFB8}"/>
              </a:ext>
            </a:extLst>
          </p:cNvPr>
          <p:cNvGrpSpPr/>
          <p:nvPr/>
        </p:nvGrpSpPr>
        <p:grpSpPr>
          <a:xfrm>
            <a:off x="602400" y="6074926"/>
            <a:ext cx="698123" cy="698123"/>
            <a:chOff x="602400" y="6074926"/>
            <a:chExt cx="698123" cy="698123"/>
          </a:xfrm>
        </p:grpSpPr>
        <p:sp>
          <p:nvSpPr>
            <p:cNvPr id="13" name="Rectangle: Rounded Corners 12">
              <a:extLst>
                <a:ext uri="{FF2B5EF4-FFF2-40B4-BE49-F238E27FC236}">
                  <a16:creationId xmlns:a16="http://schemas.microsoft.com/office/drawing/2014/main" id="{0C46A3C9-F59C-4E66-A09C-7188A34BEF8A}"/>
                </a:ext>
              </a:extLst>
            </p:cNvPr>
            <p:cNvSpPr/>
            <p:nvPr/>
          </p:nvSpPr>
          <p:spPr>
            <a:xfrm>
              <a:off x="602400" y="6074926"/>
              <a:ext cx="698123" cy="69812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0C2A841-27C7-4947-9217-6947B99716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705" y="6184231"/>
              <a:ext cx="475429" cy="475429"/>
            </a:xfrm>
            <a:prstGeom prst="rect">
              <a:avLst/>
            </a:prstGeom>
          </p:spPr>
        </p:pic>
      </p:grpSp>
      <p:sp>
        <p:nvSpPr>
          <p:cNvPr id="15" name="Rectangle 14">
            <a:extLst>
              <a:ext uri="{FF2B5EF4-FFF2-40B4-BE49-F238E27FC236}">
                <a16:creationId xmlns:a16="http://schemas.microsoft.com/office/drawing/2014/main" id="{66F1AFEC-9965-43D0-928C-20AAD10E242D}"/>
              </a:ext>
            </a:extLst>
          </p:cNvPr>
          <p:cNvSpPr/>
          <p:nvPr/>
        </p:nvSpPr>
        <p:spPr>
          <a:xfrm>
            <a:off x="1354610" y="6162909"/>
            <a:ext cx="1699650" cy="523220"/>
          </a:xfrm>
          <a:prstGeom prst="rect">
            <a:avLst/>
          </a:prstGeom>
        </p:spPr>
        <p:txBody>
          <a:bodyPr wrap="square">
            <a:spAutoFit/>
          </a:bodyPr>
          <a:lstStyle/>
          <a:p>
            <a:r>
              <a:rPr lang="en-GB" sz="1400" b="1" dirty="0">
                <a:solidFill>
                  <a:schemeClr val="bg1"/>
                </a:solidFill>
              </a:rPr>
              <a:t>Reduce the number</a:t>
            </a:r>
            <a:r>
              <a:rPr lang="en-GB" sz="1400" dirty="0">
                <a:solidFill>
                  <a:schemeClr val="bg1"/>
                </a:solidFill>
              </a:rPr>
              <a:t> of Human Resources</a:t>
            </a:r>
          </a:p>
        </p:txBody>
      </p:sp>
      <p:grpSp>
        <p:nvGrpSpPr>
          <p:cNvPr id="16" name="Group 15">
            <a:extLst>
              <a:ext uri="{FF2B5EF4-FFF2-40B4-BE49-F238E27FC236}">
                <a16:creationId xmlns:a16="http://schemas.microsoft.com/office/drawing/2014/main" id="{483B6FF5-57BE-4145-8778-688E8A882A97}"/>
              </a:ext>
            </a:extLst>
          </p:cNvPr>
          <p:cNvGrpSpPr/>
          <p:nvPr/>
        </p:nvGrpSpPr>
        <p:grpSpPr>
          <a:xfrm>
            <a:off x="6317528" y="6083801"/>
            <a:ext cx="698123" cy="698123"/>
            <a:chOff x="6317528" y="6083801"/>
            <a:chExt cx="698123" cy="698123"/>
          </a:xfrm>
        </p:grpSpPr>
        <p:sp>
          <p:nvSpPr>
            <p:cNvPr id="17" name="Rectangle: Rounded Corners 16">
              <a:extLst>
                <a:ext uri="{FF2B5EF4-FFF2-40B4-BE49-F238E27FC236}">
                  <a16:creationId xmlns:a16="http://schemas.microsoft.com/office/drawing/2014/main" id="{2DDE0183-60F9-4315-AD78-7BA8159AFB94}"/>
                </a:ext>
              </a:extLst>
            </p:cNvPr>
            <p:cNvSpPr/>
            <p:nvPr/>
          </p:nvSpPr>
          <p:spPr>
            <a:xfrm>
              <a:off x="6317528" y="6083801"/>
              <a:ext cx="698123" cy="698123"/>
            </a:xfrm>
            <a:prstGeom prst="roundRect">
              <a:avLst/>
            </a:prstGeom>
            <a:solidFill>
              <a:schemeClr val="bg1"/>
            </a:solid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CB765B5-0147-4B63-9170-79DBE01391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9605" y="6214963"/>
              <a:ext cx="450982" cy="450982"/>
            </a:xfrm>
            <a:prstGeom prst="rect">
              <a:avLst/>
            </a:prstGeom>
          </p:spPr>
        </p:pic>
      </p:grpSp>
      <p:sp>
        <p:nvSpPr>
          <p:cNvPr id="19" name="Rectangle 18">
            <a:extLst>
              <a:ext uri="{FF2B5EF4-FFF2-40B4-BE49-F238E27FC236}">
                <a16:creationId xmlns:a16="http://schemas.microsoft.com/office/drawing/2014/main" id="{8E5C7D7A-4F2E-4791-9EDC-F76324B2527E}"/>
              </a:ext>
            </a:extLst>
          </p:cNvPr>
          <p:cNvSpPr/>
          <p:nvPr/>
        </p:nvSpPr>
        <p:spPr>
          <a:xfrm>
            <a:off x="7123552" y="6169194"/>
            <a:ext cx="1764891" cy="523220"/>
          </a:xfrm>
          <a:prstGeom prst="rect">
            <a:avLst/>
          </a:prstGeom>
        </p:spPr>
        <p:txBody>
          <a:bodyPr wrap="square">
            <a:spAutoFit/>
          </a:bodyPr>
          <a:lstStyle/>
          <a:p>
            <a:r>
              <a:rPr lang="en-US" sz="1400" b="1" dirty="0">
                <a:solidFill>
                  <a:schemeClr val="bg1"/>
                </a:solidFill>
              </a:rPr>
              <a:t>Facilitating</a:t>
            </a:r>
            <a:r>
              <a:rPr lang="en-US" sz="1400" dirty="0">
                <a:solidFill>
                  <a:schemeClr val="bg1"/>
                </a:solidFill>
              </a:rPr>
              <a:t> the Educational Process</a:t>
            </a:r>
          </a:p>
        </p:txBody>
      </p:sp>
      <p:grpSp>
        <p:nvGrpSpPr>
          <p:cNvPr id="20" name="Group 19">
            <a:extLst>
              <a:ext uri="{FF2B5EF4-FFF2-40B4-BE49-F238E27FC236}">
                <a16:creationId xmlns:a16="http://schemas.microsoft.com/office/drawing/2014/main" id="{0DF24842-D021-4A9D-8FEA-3B8280E60028}"/>
              </a:ext>
            </a:extLst>
          </p:cNvPr>
          <p:cNvGrpSpPr/>
          <p:nvPr/>
        </p:nvGrpSpPr>
        <p:grpSpPr>
          <a:xfrm>
            <a:off x="8994636" y="6077515"/>
            <a:ext cx="698123" cy="698123"/>
            <a:chOff x="8994636" y="6077515"/>
            <a:chExt cx="698123" cy="698123"/>
          </a:xfrm>
        </p:grpSpPr>
        <p:sp>
          <p:nvSpPr>
            <p:cNvPr id="21" name="Rectangle: Rounded Corners 20">
              <a:extLst>
                <a:ext uri="{FF2B5EF4-FFF2-40B4-BE49-F238E27FC236}">
                  <a16:creationId xmlns:a16="http://schemas.microsoft.com/office/drawing/2014/main" id="{740492D0-3F31-461F-B671-D5B363D154EE}"/>
                </a:ext>
              </a:extLst>
            </p:cNvPr>
            <p:cNvSpPr/>
            <p:nvPr/>
          </p:nvSpPr>
          <p:spPr>
            <a:xfrm>
              <a:off x="8994636" y="6077515"/>
              <a:ext cx="698123" cy="698123"/>
            </a:xfrm>
            <a:prstGeom prst="roundRect">
              <a:avLst/>
            </a:prstGeom>
            <a:solidFill>
              <a:schemeClr val="bg1"/>
            </a:solidFill>
            <a:ln w="28575">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0FE08D0D-BF70-4673-AD88-DDBB77C234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82646" y="6174001"/>
              <a:ext cx="513938" cy="513938"/>
            </a:xfrm>
            <a:prstGeom prst="rect">
              <a:avLst/>
            </a:prstGeom>
          </p:spPr>
        </p:pic>
      </p:grpSp>
      <p:sp>
        <p:nvSpPr>
          <p:cNvPr id="23" name="Rectangle 22">
            <a:extLst>
              <a:ext uri="{FF2B5EF4-FFF2-40B4-BE49-F238E27FC236}">
                <a16:creationId xmlns:a16="http://schemas.microsoft.com/office/drawing/2014/main" id="{CAE38FF9-479F-4820-A5C9-2DD410C7AF63}"/>
              </a:ext>
            </a:extLst>
          </p:cNvPr>
          <p:cNvSpPr/>
          <p:nvPr/>
        </p:nvSpPr>
        <p:spPr>
          <a:xfrm>
            <a:off x="9798952" y="6268056"/>
            <a:ext cx="1498487" cy="307777"/>
          </a:xfrm>
          <a:prstGeom prst="rect">
            <a:avLst/>
          </a:prstGeom>
        </p:spPr>
        <p:txBody>
          <a:bodyPr wrap="none">
            <a:spAutoFit/>
          </a:bodyPr>
          <a:lstStyle/>
          <a:p>
            <a:r>
              <a:rPr lang="en-US" sz="1400" dirty="0">
                <a:solidFill>
                  <a:schemeClr val="bg1"/>
                </a:solidFill>
              </a:rPr>
              <a:t>Innovation Center</a:t>
            </a:r>
          </a:p>
        </p:txBody>
      </p:sp>
      <p:grpSp>
        <p:nvGrpSpPr>
          <p:cNvPr id="24" name="Group 23">
            <a:extLst>
              <a:ext uri="{FF2B5EF4-FFF2-40B4-BE49-F238E27FC236}">
                <a16:creationId xmlns:a16="http://schemas.microsoft.com/office/drawing/2014/main" id="{0127B23F-8B69-4525-ACA7-043911BAE6ED}"/>
              </a:ext>
            </a:extLst>
          </p:cNvPr>
          <p:cNvGrpSpPr/>
          <p:nvPr/>
        </p:nvGrpSpPr>
        <p:grpSpPr>
          <a:xfrm>
            <a:off x="3626923" y="6080290"/>
            <a:ext cx="698123" cy="698123"/>
            <a:chOff x="3626923" y="6080290"/>
            <a:chExt cx="698123" cy="698123"/>
          </a:xfrm>
        </p:grpSpPr>
        <p:sp>
          <p:nvSpPr>
            <p:cNvPr id="25" name="Rectangle: Rounded Corners 24">
              <a:extLst>
                <a:ext uri="{FF2B5EF4-FFF2-40B4-BE49-F238E27FC236}">
                  <a16:creationId xmlns:a16="http://schemas.microsoft.com/office/drawing/2014/main" id="{534E55CC-70C6-483A-A16B-DB39046CA3D5}"/>
                </a:ext>
              </a:extLst>
            </p:cNvPr>
            <p:cNvSpPr/>
            <p:nvPr/>
          </p:nvSpPr>
          <p:spPr>
            <a:xfrm>
              <a:off x="3626923" y="6080290"/>
              <a:ext cx="698123" cy="698123"/>
            </a:xfrm>
            <a:prstGeom prst="roundRect">
              <a:avLst/>
            </a:prstGeom>
            <a:solidFill>
              <a:schemeClr val="bg1"/>
            </a:solidFill>
            <a:ln w="28575">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BF99AF79-EB7D-40C3-BC2F-524A06D9EF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4465" y="6174001"/>
              <a:ext cx="498636" cy="498636"/>
            </a:xfrm>
            <a:prstGeom prst="rect">
              <a:avLst/>
            </a:prstGeom>
          </p:spPr>
        </p:pic>
      </p:grpSp>
      <p:sp>
        <p:nvSpPr>
          <p:cNvPr id="27" name="Rectangle 26">
            <a:extLst>
              <a:ext uri="{FF2B5EF4-FFF2-40B4-BE49-F238E27FC236}">
                <a16:creationId xmlns:a16="http://schemas.microsoft.com/office/drawing/2014/main" id="{E7841E0D-0C9F-4DE4-AF14-B2D220093076}"/>
              </a:ext>
            </a:extLst>
          </p:cNvPr>
          <p:cNvSpPr/>
          <p:nvPr/>
        </p:nvSpPr>
        <p:spPr>
          <a:xfrm>
            <a:off x="4432588" y="6279148"/>
            <a:ext cx="1023292" cy="307777"/>
          </a:xfrm>
          <a:prstGeom prst="rect">
            <a:avLst/>
          </a:prstGeom>
        </p:spPr>
        <p:txBody>
          <a:bodyPr wrap="none">
            <a:spAutoFit/>
          </a:bodyPr>
          <a:lstStyle/>
          <a:p>
            <a:r>
              <a:rPr lang="en-US" sz="1400" dirty="0">
                <a:solidFill>
                  <a:schemeClr val="bg1"/>
                </a:solidFill>
              </a:rPr>
              <a:t>ERP System</a:t>
            </a:r>
          </a:p>
        </p:txBody>
      </p:sp>
    </p:spTree>
    <p:extLst>
      <p:ext uri="{BB962C8B-B14F-4D97-AF65-F5344CB8AC3E}">
        <p14:creationId xmlns:p14="http://schemas.microsoft.com/office/powerpoint/2010/main" val="50642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anim calcmode="lin" valueType="num">
                                      <p:cBhvr>
                                        <p:cTn id="19" dur="500" fill="hold"/>
                                        <p:tgtEl>
                                          <p:spTgt spid="4"/>
                                        </p:tgtEl>
                                        <p:attrNameLst>
                                          <p:attrName>ppt_x</p:attrName>
                                        </p:attrNameLst>
                                      </p:cBhvr>
                                      <p:tavLst>
                                        <p:tav tm="0">
                                          <p:val>
                                            <p:strVal val="#ppt_x"/>
                                          </p:val>
                                        </p:tav>
                                        <p:tav tm="100000">
                                          <p:val>
                                            <p:strVal val="#ppt_x"/>
                                          </p:val>
                                        </p:tav>
                                      </p:tavLst>
                                    </p:anim>
                                    <p:anim calcmode="lin" valueType="num">
                                      <p:cBhvr>
                                        <p:cTn id="20" dur="5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anim calcmode="lin" valueType="num">
                                      <p:cBhvr>
                                        <p:cTn id="24" dur="500" fill="hold"/>
                                        <p:tgtEl>
                                          <p:spTgt spid="8"/>
                                        </p:tgtEl>
                                        <p:attrNameLst>
                                          <p:attrName>ppt_x</p:attrName>
                                        </p:attrNameLst>
                                      </p:cBhvr>
                                      <p:tavLst>
                                        <p:tav tm="0">
                                          <p:val>
                                            <p:strVal val="#ppt_x"/>
                                          </p:val>
                                        </p:tav>
                                        <p:tav tm="100000">
                                          <p:val>
                                            <p:strVal val="#ppt_x"/>
                                          </p:val>
                                        </p:tav>
                                      </p:tavLst>
                                    </p:anim>
                                    <p:anim calcmode="lin" valueType="num">
                                      <p:cBhvr>
                                        <p:cTn id="25"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A753-F2D2-4B59-9C9C-41C1EAECF594}"/>
              </a:ext>
            </a:extLst>
          </p:cNvPr>
          <p:cNvSpPr>
            <a:spLocks noGrp="1"/>
          </p:cNvSpPr>
          <p:nvPr>
            <p:ph type="title"/>
          </p:nvPr>
        </p:nvSpPr>
        <p:spPr>
          <a:xfrm>
            <a:off x="838200" y="365125"/>
            <a:ext cx="10515600" cy="1325563"/>
          </a:xfrm>
        </p:spPr>
        <p:txBody>
          <a:bodyPr/>
          <a:lstStyle/>
          <a:p>
            <a:r>
              <a:rPr lang="en-US" b="1" dirty="0">
                <a:solidFill>
                  <a:srgbClr val="C00000"/>
                </a:solidFill>
              </a:rPr>
              <a:t>Smart Library</a:t>
            </a:r>
            <a:endParaRPr lang="en-US" dirty="0">
              <a:solidFill>
                <a:srgbClr val="C00000"/>
              </a:solidFill>
            </a:endParaRPr>
          </a:p>
        </p:txBody>
      </p:sp>
      <p:sp>
        <p:nvSpPr>
          <p:cNvPr id="33" name="Arrow: Pentagon 32">
            <a:extLst>
              <a:ext uri="{FF2B5EF4-FFF2-40B4-BE49-F238E27FC236}">
                <a16:creationId xmlns:a16="http://schemas.microsoft.com/office/drawing/2014/main" id="{38199414-9B5B-40AA-B549-39714C669274}"/>
              </a:ext>
            </a:extLst>
          </p:cNvPr>
          <p:cNvSpPr/>
          <p:nvPr/>
        </p:nvSpPr>
        <p:spPr>
          <a:xfrm flipH="1">
            <a:off x="10260418" y="181542"/>
            <a:ext cx="1931581" cy="435934"/>
          </a:xfrm>
          <a:prstGeom prst="homePlate">
            <a:avLst>
              <a:gd name="adj" fmla="val 6951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rPr>
              <a:t>Student</a:t>
            </a:r>
            <a:endParaRPr lang="en-US" b="1" dirty="0">
              <a:solidFill>
                <a:schemeClr val="tx1"/>
              </a:solidFill>
            </a:endParaRPr>
          </a:p>
        </p:txBody>
      </p:sp>
      <p:pic>
        <p:nvPicPr>
          <p:cNvPr id="5" name="Picture 4">
            <a:extLst>
              <a:ext uri="{FF2B5EF4-FFF2-40B4-BE49-F238E27FC236}">
                <a16:creationId xmlns:a16="http://schemas.microsoft.com/office/drawing/2014/main" id="{F4EBD24F-4D3A-482B-83FB-F766413F05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1471" y="3697637"/>
            <a:ext cx="1172009" cy="1172009"/>
          </a:xfrm>
          <a:prstGeom prst="rect">
            <a:avLst/>
          </a:prstGeom>
        </p:spPr>
      </p:pic>
      <p:pic>
        <p:nvPicPr>
          <p:cNvPr id="7" name="Picture 6">
            <a:extLst>
              <a:ext uri="{FF2B5EF4-FFF2-40B4-BE49-F238E27FC236}">
                <a16:creationId xmlns:a16="http://schemas.microsoft.com/office/drawing/2014/main" id="{E2B1B89D-1FB0-428D-AA54-61DD6A94DA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6513" y="3767866"/>
            <a:ext cx="1172008" cy="1172008"/>
          </a:xfrm>
          <a:prstGeom prst="rect">
            <a:avLst/>
          </a:prstGeom>
        </p:spPr>
      </p:pic>
      <p:pic>
        <p:nvPicPr>
          <p:cNvPr id="11" name="Picture 10">
            <a:extLst>
              <a:ext uri="{FF2B5EF4-FFF2-40B4-BE49-F238E27FC236}">
                <a16:creationId xmlns:a16="http://schemas.microsoft.com/office/drawing/2014/main" id="{946B16F4-08C6-4E09-83AD-338AFC8BE3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368" y="1534885"/>
            <a:ext cx="1172008" cy="1172008"/>
          </a:xfrm>
          <a:prstGeom prst="rect">
            <a:avLst/>
          </a:prstGeom>
        </p:spPr>
      </p:pic>
      <p:pic>
        <p:nvPicPr>
          <p:cNvPr id="18" name="Picture 17">
            <a:extLst>
              <a:ext uri="{FF2B5EF4-FFF2-40B4-BE49-F238E27FC236}">
                <a16:creationId xmlns:a16="http://schemas.microsoft.com/office/drawing/2014/main" id="{FA00C245-A470-4530-B2FA-317A00A912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240" y="1497699"/>
            <a:ext cx="1172007" cy="1172007"/>
          </a:xfrm>
          <a:prstGeom prst="rect">
            <a:avLst/>
          </a:prstGeom>
        </p:spPr>
      </p:pic>
      <p:pic>
        <p:nvPicPr>
          <p:cNvPr id="34" name="Picture 33">
            <a:extLst>
              <a:ext uri="{FF2B5EF4-FFF2-40B4-BE49-F238E27FC236}">
                <a16:creationId xmlns:a16="http://schemas.microsoft.com/office/drawing/2014/main" id="{64EB74C1-8E0E-4A5E-AEC6-57EBBAA67A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64599" y="1619190"/>
            <a:ext cx="1045754" cy="1045754"/>
          </a:xfrm>
          <a:prstGeom prst="rect">
            <a:avLst/>
          </a:prstGeom>
        </p:spPr>
      </p:pic>
      <p:pic>
        <p:nvPicPr>
          <p:cNvPr id="38" name="Picture 37">
            <a:extLst>
              <a:ext uri="{FF2B5EF4-FFF2-40B4-BE49-F238E27FC236}">
                <a16:creationId xmlns:a16="http://schemas.microsoft.com/office/drawing/2014/main" id="{FEC6B7A2-5121-45F1-ABC4-5E484734E6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1401" y="3733800"/>
            <a:ext cx="1172008" cy="1172008"/>
          </a:xfrm>
          <a:prstGeom prst="rect">
            <a:avLst/>
          </a:prstGeom>
        </p:spPr>
      </p:pic>
      <p:sp>
        <p:nvSpPr>
          <p:cNvPr id="40" name="Rectangle 39">
            <a:extLst>
              <a:ext uri="{FF2B5EF4-FFF2-40B4-BE49-F238E27FC236}">
                <a16:creationId xmlns:a16="http://schemas.microsoft.com/office/drawing/2014/main" id="{268C2082-401E-4A95-8D6D-406045CEE10B}"/>
              </a:ext>
            </a:extLst>
          </p:cNvPr>
          <p:cNvSpPr/>
          <p:nvPr/>
        </p:nvSpPr>
        <p:spPr>
          <a:xfrm>
            <a:off x="395603" y="2706893"/>
            <a:ext cx="2603605" cy="830997"/>
          </a:xfrm>
          <a:prstGeom prst="rect">
            <a:avLst/>
          </a:prstGeom>
        </p:spPr>
        <p:txBody>
          <a:bodyPr wrap="square">
            <a:spAutoFit/>
          </a:bodyPr>
          <a:lstStyle/>
          <a:p>
            <a:pPr lvl="0" algn="ctr" fontAlgn="base">
              <a:buClr>
                <a:srgbClr val="000000"/>
              </a:buClr>
              <a:buSzPts val="1100"/>
            </a:pPr>
            <a:r>
              <a:rPr lang="en-US" sz="1600" b="1" dirty="0">
                <a:latin typeface="Arial" panose="020B0604020202020204" pitchFamily="34" charset="0"/>
                <a:ea typeface="Arial" panose="020B0604020202020204" pitchFamily="34" charset="0"/>
                <a:cs typeface="Arial" panose="020B0604020202020204" pitchFamily="34" charset="0"/>
              </a:rPr>
              <a:t>Online booking </a:t>
            </a:r>
            <a:r>
              <a:rPr lang="en-US" sz="1600" dirty="0">
                <a:latin typeface="Arial" panose="020B0604020202020204" pitchFamily="34" charset="0"/>
                <a:ea typeface="Arial" panose="020B0604020202020204" pitchFamily="34" charset="0"/>
                <a:cs typeface="Arial" panose="020B0604020202020204" pitchFamily="34" charset="0"/>
              </a:rPr>
              <a:t>a book and Online</a:t>
            </a:r>
            <a:r>
              <a:rPr lang="en-US" sz="1600" b="1" dirty="0">
                <a:latin typeface="Arial" panose="020B0604020202020204" pitchFamily="34" charset="0"/>
                <a:ea typeface="Arial" panose="020B0604020202020204" pitchFamily="34" charset="0"/>
                <a:cs typeface="Arial" panose="020B0604020202020204" pitchFamily="34" charset="0"/>
              </a:rPr>
              <a:t> table reservation</a:t>
            </a:r>
          </a:p>
        </p:txBody>
      </p:sp>
      <p:sp>
        <p:nvSpPr>
          <p:cNvPr id="41" name="Rectangle 40">
            <a:extLst>
              <a:ext uri="{FF2B5EF4-FFF2-40B4-BE49-F238E27FC236}">
                <a16:creationId xmlns:a16="http://schemas.microsoft.com/office/drawing/2014/main" id="{9C91F820-AEF7-43C9-99D7-158A888D1BC6}"/>
              </a:ext>
            </a:extLst>
          </p:cNvPr>
          <p:cNvSpPr/>
          <p:nvPr/>
        </p:nvSpPr>
        <p:spPr>
          <a:xfrm>
            <a:off x="3427903" y="2706893"/>
            <a:ext cx="2603604" cy="830997"/>
          </a:xfrm>
          <a:prstGeom prst="rect">
            <a:avLst/>
          </a:prstGeom>
        </p:spPr>
        <p:txBody>
          <a:bodyPr wrap="square">
            <a:spAutoFit/>
          </a:bodyPr>
          <a:lstStyle/>
          <a:p>
            <a:pPr marR="0" lvl="0" algn="ctr" fontAlgn="base">
              <a:spcBef>
                <a:spcPts val="0"/>
              </a:spcBef>
              <a:spcAft>
                <a:spcPts val="0"/>
              </a:spcAft>
              <a:buClr>
                <a:srgbClr val="000000"/>
              </a:buClr>
              <a:buSzPts val="1100"/>
            </a:pPr>
            <a:r>
              <a:rPr lang="en-US" sz="1600" dirty="0">
                <a:latin typeface="Arial" panose="020B0604020202020204" pitchFamily="34" charset="0"/>
                <a:ea typeface="Arial" panose="020B0604020202020204" pitchFamily="34" charset="0"/>
                <a:cs typeface="Arial" panose="020B0604020202020204" pitchFamily="34" charset="0"/>
              </a:rPr>
              <a:t>Main hub for </a:t>
            </a:r>
            <a:r>
              <a:rPr lang="en-US" sz="1600" b="1" dirty="0">
                <a:latin typeface="Arial" panose="020B0604020202020204" pitchFamily="34" charset="0"/>
                <a:ea typeface="Arial" panose="020B0604020202020204" pitchFamily="34" charset="0"/>
                <a:cs typeface="Arial" panose="020B0604020202020204" pitchFamily="34" charset="0"/>
              </a:rPr>
              <a:t>searching </a:t>
            </a:r>
            <a:r>
              <a:rPr lang="en-US" sz="1600" dirty="0">
                <a:latin typeface="Arial" panose="020B0604020202020204" pitchFamily="34" charset="0"/>
                <a:ea typeface="Arial" panose="020B0604020202020204" pitchFamily="34" charset="0"/>
                <a:cs typeface="Arial" panose="020B0604020202020204" pitchFamily="34" charset="0"/>
              </a:rPr>
              <a:t>and</a:t>
            </a:r>
            <a:r>
              <a:rPr lang="en-US" sz="1600" b="1" dirty="0">
                <a:latin typeface="Arial" panose="020B0604020202020204" pitchFamily="34" charset="0"/>
                <a:ea typeface="Arial" panose="020B0604020202020204" pitchFamily="34" charset="0"/>
                <a:cs typeface="Arial" panose="020B0604020202020204" pitchFamily="34" charset="0"/>
              </a:rPr>
              <a:t> checking book availability</a:t>
            </a:r>
          </a:p>
        </p:txBody>
      </p:sp>
      <p:sp>
        <p:nvSpPr>
          <p:cNvPr id="42" name="Rectangle 41">
            <a:extLst>
              <a:ext uri="{FF2B5EF4-FFF2-40B4-BE49-F238E27FC236}">
                <a16:creationId xmlns:a16="http://schemas.microsoft.com/office/drawing/2014/main" id="{1A44DB3D-1829-46A0-8B14-22D5DBEE7F7C}"/>
              </a:ext>
            </a:extLst>
          </p:cNvPr>
          <p:cNvSpPr/>
          <p:nvPr/>
        </p:nvSpPr>
        <p:spPr>
          <a:xfrm>
            <a:off x="6842283" y="2836817"/>
            <a:ext cx="2149129" cy="584775"/>
          </a:xfrm>
          <a:prstGeom prst="rect">
            <a:avLst/>
          </a:prstGeom>
        </p:spPr>
        <p:txBody>
          <a:bodyPr wrap="square">
            <a:spAutoFit/>
          </a:bodyPr>
          <a:lstStyle/>
          <a:p>
            <a:pPr marR="0" lvl="0" algn="ctr" fontAlgn="base">
              <a:spcBef>
                <a:spcPts val="0"/>
              </a:spcBef>
              <a:spcAft>
                <a:spcPts val="0"/>
              </a:spcAft>
              <a:buClr>
                <a:srgbClr val="000000"/>
              </a:buClr>
              <a:buSzPts val="1100"/>
            </a:pPr>
            <a:r>
              <a:rPr lang="en-US" sz="1600" b="1" dirty="0">
                <a:latin typeface="Arial" panose="020B0604020202020204" pitchFamily="34" charset="0"/>
                <a:ea typeface="Arial" panose="020B0604020202020204" pitchFamily="34" charset="0"/>
                <a:cs typeface="Arial" panose="020B0604020202020204" pitchFamily="34" charset="0"/>
              </a:rPr>
              <a:t>iPads area</a:t>
            </a:r>
            <a:r>
              <a:rPr lang="en-US" sz="1600" dirty="0">
                <a:latin typeface="Arial" panose="020B0604020202020204" pitchFamily="34" charset="0"/>
                <a:ea typeface="Arial" panose="020B0604020202020204" pitchFamily="34" charset="0"/>
                <a:cs typeface="Arial" panose="020B0604020202020204" pitchFamily="34" charset="0"/>
              </a:rPr>
              <a:t> for eBooks reading</a:t>
            </a:r>
          </a:p>
        </p:txBody>
      </p:sp>
      <p:pic>
        <p:nvPicPr>
          <p:cNvPr id="43" name="Picture 42">
            <a:extLst>
              <a:ext uri="{FF2B5EF4-FFF2-40B4-BE49-F238E27FC236}">
                <a16:creationId xmlns:a16="http://schemas.microsoft.com/office/drawing/2014/main" id="{6617C46E-C9A4-4F3A-9348-68EBF7CA35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15093" y="1664809"/>
            <a:ext cx="1172008" cy="1172008"/>
          </a:xfrm>
          <a:prstGeom prst="rect">
            <a:avLst/>
          </a:prstGeom>
        </p:spPr>
      </p:pic>
      <p:sp>
        <p:nvSpPr>
          <p:cNvPr id="44" name="Rectangle 43">
            <a:extLst>
              <a:ext uri="{FF2B5EF4-FFF2-40B4-BE49-F238E27FC236}">
                <a16:creationId xmlns:a16="http://schemas.microsoft.com/office/drawing/2014/main" id="{F5C2F3B9-B7C5-4E30-A96C-C4FBAAAF307E}"/>
              </a:ext>
            </a:extLst>
          </p:cNvPr>
          <p:cNvSpPr/>
          <p:nvPr/>
        </p:nvSpPr>
        <p:spPr>
          <a:xfrm>
            <a:off x="9772201" y="2858753"/>
            <a:ext cx="2210862" cy="338554"/>
          </a:xfrm>
          <a:prstGeom prst="rect">
            <a:avLst/>
          </a:prstGeom>
        </p:spPr>
        <p:txBody>
          <a:bodyPr wrap="none">
            <a:spAutoFit/>
          </a:bodyPr>
          <a:lstStyle/>
          <a:p>
            <a:pPr marR="0" lvl="0" fontAlgn="base">
              <a:spcBef>
                <a:spcPts val="0"/>
              </a:spcBef>
              <a:spcAft>
                <a:spcPts val="0"/>
              </a:spcAft>
              <a:buClr>
                <a:srgbClr val="000000"/>
              </a:buClr>
              <a:buSzPts val="1100"/>
            </a:pPr>
            <a:r>
              <a:rPr lang="en-US" sz="1600" b="1" dirty="0">
                <a:latin typeface="Arial" panose="020B0604020202020204" pitchFamily="34" charset="0"/>
                <a:ea typeface="Arial" panose="020B0604020202020204" pitchFamily="34" charset="0"/>
                <a:cs typeface="Arial" panose="020B0604020202020204" pitchFamily="34" charset="0"/>
              </a:rPr>
              <a:t>Auto Book Checkout</a:t>
            </a:r>
          </a:p>
        </p:txBody>
      </p:sp>
      <p:sp>
        <p:nvSpPr>
          <p:cNvPr id="45" name="Rectangle 44">
            <a:extLst>
              <a:ext uri="{FF2B5EF4-FFF2-40B4-BE49-F238E27FC236}">
                <a16:creationId xmlns:a16="http://schemas.microsoft.com/office/drawing/2014/main" id="{FF871336-2DD1-44F4-AFAD-635E06C287F3}"/>
              </a:ext>
            </a:extLst>
          </p:cNvPr>
          <p:cNvSpPr/>
          <p:nvPr/>
        </p:nvSpPr>
        <p:spPr>
          <a:xfrm>
            <a:off x="271374" y="4939874"/>
            <a:ext cx="2495737" cy="830997"/>
          </a:xfrm>
          <a:prstGeom prst="rect">
            <a:avLst/>
          </a:prstGeom>
        </p:spPr>
        <p:txBody>
          <a:bodyPr wrap="square">
            <a:spAutoFit/>
          </a:bodyPr>
          <a:lstStyle/>
          <a:p>
            <a:pPr marR="0" lvl="0" algn="ctr" fontAlgn="base">
              <a:spcBef>
                <a:spcPts val="0"/>
              </a:spcBef>
              <a:spcAft>
                <a:spcPts val="0"/>
              </a:spcAft>
              <a:buClr>
                <a:srgbClr val="000000"/>
              </a:buClr>
              <a:buSzPts val="1100"/>
            </a:pPr>
            <a:r>
              <a:rPr lang="en-US" sz="1600" dirty="0">
                <a:latin typeface="Arial" panose="020B0604020202020204" pitchFamily="34" charset="0"/>
                <a:ea typeface="Arial" panose="020B0604020202020204" pitchFamily="34" charset="0"/>
                <a:cs typeface="Arial" panose="020B0604020202020204" pitchFamily="34" charset="0"/>
              </a:rPr>
              <a:t>Ability to </a:t>
            </a:r>
            <a:r>
              <a:rPr lang="en-US" sz="1600" b="1" dirty="0">
                <a:latin typeface="Arial" panose="020B0604020202020204" pitchFamily="34" charset="0"/>
                <a:ea typeface="Arial" panose="020B0604020202020204" pitchFamily="34" charset="0"/>
                <a:cs typeface="Arial" panose="020B0604020202020204" pitchFamily="34" charset="0"/>
              </a:rPr>
              <a:t>scan images </a:t>
            </a:r>
            <a:r>
              <a:rPr lang="en-US" sz="1600" dirty="0">
                <a:latin typeface="Arial" panose="020B0604020202020204" pitchFamily="34" charset="0"/>
                <a:ea typeface="Arial" panose="020B0604020202020204" pitchFamily="34" charset="0"/>
                <a:cs typeface="Arial" panose="020B0604020202020204" pitchFamily="34" charset="0"/>
              </a:rPr>
              <a:t>and send it to student cloud</a:t>
            </a:r>
          </a:p>
        </p:txBody>
      </p:sp>
      <p:sp>
        <p:nvSpPr>
          <p:cNvPr id="46" name="Rectangle 45">
            <a:extLst>
              <a:ext uri="{FF2B5EF4-FFF2-40B4-BE49-F238E27FC236}">
                <a16:creationId xmlns:a16="http://schemas.microsoft.com/office/drawing/2014/main" id="{105861BF-972B-4754-8650-578E6778E762}"/>
              </a:ext>
            </a:extLst>
          </p:cNvPr>
          <p:cNvSpPr/>
          <p:nvPr/>
        </p:nvSpPr>
        <p:spPr>
          <a:xfrm>
            <a:off x="3008847" y="4930202"/>
            <a:ext cx="3583049" cy="954107"/>
          </a:xfrm>
          <a:prstGeom prst="rect">
            <a:avLst/>
          </a:prstGeom>
        </p:spPr>
        <p:txBody>
          <a:bodyPr wrap="square">
            <a:spAutoFit/>
          </a:bodyPr>
          <a:lstStyle/>
          <a:p>
            <a:pPr marR="0" lvl="0" algn="ctr" fontAlgn="base">
              <a:spcBef>
                <a:spcPts val="0"/>
              </a:spcBef>
              <a:spcAft>
                <a:spcPts val="0"/>
              </a:spcAft>
              <a:buClr>
                <a:srgbClr val="000000"/>
              </a:buClr>
              <a:buSzPts val="1100"/>
            </a:pPr>
            <a:r>
              <a:rPr lang="en-US" sz="1400" dirty="0">
                <a:latin typeface="Arial" panose="020B0604020202020204" pitchFamily="34" charset="0"/>
                <a:ea typeface="Arial" panose="020B0604020202020204" pitchFamily="34" charset="0"/>
                <a:cs typeface="Arial" panose="020B0604020202020204" pitchFamily="34" charset="0"/>
              </a:rPr>
              <a:t>The library may </a:t>
            </a:r>
            <a:r>
              <a:rPr lang="en-US" sz="1400" b="1" dirty="0">
                <a:latin typeface="Arial" panose="020B0604020202020204" pitchFamily="34" charset="0"/>
                <a:ea typeface="Arial" panose="020B0604020202020204" pitchFamily="34" charset="0"/>
                <a:cs typeface="Arial" panose="020B0604020202020204" pitchFamily="34" charset="0"/>
              </a:rPr>
              <a:t>suggest books </a:t>
            </a:r>
            <a:r>
              <a:rPr lang="en-US" sz="1400" dirty="0">
                <a:latin typeface="Arial" panose="020B0604020202020204" pitchFamily="34" charset="0"/>
                <a:ea typeface="Arial" panose="020B0604020202020204" pitchFamily="34" charset="0"/>
                <a:cs typeface="Arial" panose="020B0604020202020204" pitchFamily="34" charset="0"/>
              </a:rPr>
              <a:t>that may interest the student based on the subjects he studies, the previous reading and the interests that the student specifies</a:t>
            </a:r>
          </a:p>
        </p:txBody>
      </p:sp>
      <p:sp>
        <p:nvSpPr>
          <p:cNvPr id="47" name="Rectangle 46">
            <a:extLst>
              <a:ext uri="{FF2B5EF4-FFF2-40B4-BE49-F238E27FC236}">
                <a16:creationId xmlns:a16="http://schemas.microsoft.com/office/drawing/2014/main" id="{26E8A149-FD2A-44B0-93A1-865BD26C9148}"/>
              </a:ext>
            </a:extLst>
          </p:cNvPr>
          <p:cNvSpPr/>
          <p:nvPr/>
        </p:nvSpPr>
        <p:spPr>
          <a:xfrm>
            <a:off x="6634745" y="4930202"/>
            <a:ext cx="2505460" cy="830997"/>
          </a:xfrm>
          <a:prstGeom prst="rect">
            <a:avLst/>
          </a:prstGeom>
        </p:spPr>
        <p:txBody>
          <a:bodyPr wrap="square">
            <a:spAutoFit/>
          </a:bodyPr>
          <a:lstStyle/>
          <a:p>
            <a:pPr marR="0" lvl="0" algn="ctr" fontAlgn="base">
              <a:spcBef>
                <a:spcPts val="0"/>
              </a:spcBef>
              <a:spcAft>
                <a:spcPts val="0"/>
              </a:spcAft>
              <a:buClr>
                <a:srgbClr val="000000"/>
              </a:buClr>
              <a:buSzPts val="1100"/>
            </a:pPr>
            <a:r>
              <a:rPr lang="en-US" sz="1600" b="1" dirty="0">
                <a:latin typeface="Arial" panose="020B0604020202020204" pitchFamily="34" charset="0"/>
                <a:ea typeface="Arial" panose="020B0604020202020204" pitchFamily="34" charset="0"/>
                <a:cs typeface="Arial" panose="020B0604020202020204" pitchFamily="34" charset="0"/>
              </a:rPr>
              <a:t>Library Maps </a:t>
            </a:r>
            <a:r>
              <a:rPr lang="en-US" sz="1600" dirty="0">
                <a:latin typeface="Arial" panose="020B0604020202020204" pitchFamily="34" charset="0"/>
                <a:ea typeface="Arial" panose="020B0604020202020204" pitchFamily="34" charset="0"/>
                <a:cs typeface="Arial" panose="020B0604020202020204" pitchFamily="34" charset="0"/>
              </a:rPr>
              <a:t>so the student can see empty spots to sit in</a:t>
            </a:r>
            <a:endParaRPr lang="en-US" sz="1600" b="1" dirty="0">
              <a:latin typeface="Arial" panose="020B0604020202020204" pitchFamily="34" charset="0"/>
              <a:ea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082C60B4-414E-4F3B-A42A-4CA9FB480F5B}"/>
              </a:ext>
            </a:extLst>
          </p:cNvPr>
          <p:cNvSpPr/>
          <p:nvPr/>
        </p:nvSpPr>
        <p:spPr>
          <a:xfrm>
            <a:off x="0" y="5991468"/>
            <a:ext cx="12192000" cy="87166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63AF5F80-D769-430A-ABF2-3D2396B38BDB}"/>
              </a:ext>
            </a:extLst>
          </p:cNvPr>
          <p:cNvGrpSpPr/>
          <p:nvPr/>
        </p:nvGrpSpPr>
        <p:grpSpPr>
          <a:xfrm>
            <a:off x="602400" y="6074926"/>
            <a:ext cx="698123" cy="698123"/>
            <a:chOff x="602400" y="6074926"/>
            <a:chExt cx="698123" cy="698123"/>
          </a:xfrm>
        </p:grpSpPr>
        <p:sp>
          <p:nvSpPr>
            <p:cNvPr id="21" name="Rectangle: Rounded Corners 20">
              <a:extLst>
                <a:ext uri="{FF2B5EF4-FFF2-40B4-BE49-F238E27FC236}">
                  <a16:creationId xmlns:a16="http://schemas.microsoft.com/office/drawing/2014/main" id="{A10ECCE3-DE39-44DD-821F-25253766012D}"/>
                </a:ext>
              </a:extLst>
            </p:cNvPr>
            <p:cNvSpPr/>
            <p:nvPr/>
          </p:nvSpPr>
          <p:spPr>
            <a:xfrm>
              <a:off x="602400" y="6074926"/>
              <a:ext cx="698123" cy="69812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65EB8CAD-DE81-4EDF-885B-38E0C96B6E0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1705" y="6184231"/>
              <a:ext cx="475429" cy="475429"/>
            </a:xfrm>
            <a:prstGeom prst="rect">
              <a:avLst/>
            </a:prstGeom>
          </p:spPr>
        </p:pic>
      </p:grpSp>
      <p:sp>
        <p:nvSpPr>
          <p:cNvPr id="23" name="Rectangle 22">
            <a:extLst>
              <a:ext uri="{FF2B5EF4-FFF2-40B4-BE49-F238E27FC236}">
                <a16:creationId xmlns:a16="http://schemas.microsoft.com/office/drawing/2014/main" id="{AA0BFC23-E768-4EC7-BC6F-7BB789BCD79B}"/>
              </a:ext>
            </a:extLst>
          </p:cNvPr>
          <p:cNvSpPr/>
          <p:nvPr/>
        </p:nvSpPr>
        <p:spPr>
          <a:xfrm>
            <a:off x="1354610" y="6162909"/>
            <a:ext cx="1699650" cy="523220"/>
          </a:xfrm>
          <a:prstGeom prst="rect">
            <a:avLst/>
          </a:prstGeom>
        </p:spPr>
        <p:txBody>
          <a:bodyPr wrap="square">
            <a:spAutoFit/>
          </a:bodyPr>
          <a:lstStyle/>
          <a:p>
            <a:r>
              <a:rPr lang="en-GB" sz="1400" b="1" dirty="0">
                <a:solidFill>
                  <a:schemeClr val="bg1"/>
                </a:solidFill>
              </a:rPr>
              <a:t>Reduce the number</a:t>
            </a:r>
            <a:r>
              <a:rPr lang="en-GB" sz="1400" dirty="0">
                <a:solidFill>
                  <a:schemeClr val="bg1"/>
                </a:solidFill>
              </a:rPr>
              <a:t> of Human Resources</a:t>
            </a:r>
          </a:p>
        </p:txBody>
      </p:sp>
      <p:grpSp>
        <p:nvGrpSpPr>
          <p:cNvPr id="24" name="Group 23">
            <a:extLst>
              <a:ext uri="{FF2B5EF4-FFF2-40B4-BE49-F238E27FC236}">
                <a16:creationId xmlns:a16="http://schemas.microsoft.com/office/drawing/2014/main" id="{2EFDC8AA-6E2E-45D0-989D-0D0C56CE9931}"/>
              </a:ext>
            </a:extLst>
          </p:cNvPr>
          <p:cNvGrpSpPr/>
          <p:nvPr/>
        </p:nvGrpSpPr>
        <p:grpSpPr>
          <a:xfrm>
            <a:off x="6317528" y="6083801"/>
            <a:ext cx="698123" cy="698123"/>
            <a:chOff x="6317528" y="6083801"/>
            <a:chExt cx="698123" cy="698123"/>
          </a:xfrm>
        </p:grpSpPr>
        <p:sp>
          <p:nvSpPr>
            <p:cNvPr id="25" name="Rectangle: Rounded Corners 24">
              <a:extLst>
                <a:ext uri="{FF2B5EF4-FFF2-40B4-BE49-F238E27FC236}">
                  <a16:creationId xmlns:a16="http://schemas.microsoft.com/office/drawing/2014/main" id="{8B2A71EC-BA10-4EB3-B916-51F47EAAB06D}"/>
                </a:ext>
              </a:extLst>
            </p:cNvPr>
            <p:cNvSpPr/>
            <p:nvPr/>
          </p:nvSpPr>
          <p:spPr>
            <a:xfrm>
              <a:off x="6317528" y="6083801"/>
              <a:ext cx="698123" cy="698123"/>
            </a:xfrm>
            <a:prstGeom prst="roundRect">
              <a:avLst/>
            </a:prstGeom>
            <a:solidFill>
              <a:schemeClr val="bg1"/>
            </a:solid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2E299C93-E64A-4D03-B0F9-012475C12C8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49605" y="6214963"/>
              <a:ext cx="450982" cy="450982"/>
            </a:xfrm>
            <a:prstGeom prst="rect">
              <a:avLst/>
            </a:prstGeom>
          </p:spPr>
        </p:pic>
      </p:grpSp>
      <p:sp>
        <p:nvSpPr>
          <p:cNvPr id="27" name="Rectangle 26">
            <a:extLst>
              <a:ext uri="{FF2B5EF4-FFF2-40B4-BE49-F238E27FC236}">
                <a16:creationId xmlns:a16="http://schemas.microsoft.com/office/drawing/2014/main" id="{E3911943-2536-41F2-A921-EA90C84F36E1}"/>
              </a:ext>
            </a:extLst>
          </p:cNvPr>
          <p:cNvSpPr/>
          <p:nvPr/>
        </p:nvSpPr>
        <p:spPr>
          <a:xfrm>
            <a:off x="7123552" y="6169194"/>
            <a:ext cx="1764891" cy="523220"/>
          </a:xfrm>
          <a:prstGeom prst="rect">
            <a:avLst/>
          </a:prstGeom>
        </p:spPr>
        <p:txBody>
          <a:bodyPr wrap="square">
            <a:spAutoFit/>
          </a:bodyPr>
          <a:lstStyle/>
          <a:p>
            <a:r>
              <a:rPr lang="en-US" sz="1400" b="1" dirty="0">
                <a:solidFill>
                  <a:schemeClr val="bg1"/>
                </a:solidFill>
              </a:rPr>
              <a:t>Facilitating</a:t>
            </a:r>
            <a:r>
              <a:rPr lang="en-US" sz="1400" dirty="0">
                <a:solidFill>
                  <a:schemeClr val="bg1"/>
                </a:solidFill>
              </a:rPr>
              <a:t> the Educational Process</a:t>
            </a:r>
          </a:p>
        </p:txBody>
      </p:sp>
      <p:grpSp>
        <p:nvGrpSpPr>
          <p:cNvPr id="28" name="Group 27">
            <a:extLst>
              <a:ext uri="{FF2B5EF4-FFF2-40B4-BE49-F238E27FC236}">
                <a16:creationId xmlns:a16="http://schemas.microsoft.com/office/drawing/2014/main" id="{759F756C-50BB-414E-9749-151D28D4E340}"/>
              </a:ext>
            </a:extLst>
          </p:cNvPr>
          <p:cNvGrpSpPr/>
          <p:nvPr/>
        </p:nvGrpSpPr>
        <p:grpSpPr>
          <a:xfrm>
            <a:off x="8994636" y="6077515"/>
            <a:ext cx="698123" cy="698123"/>
            <a:chOff x="8994636" y="6077515"/>
            <a:chExt cx="698123" cy="698123"/>
          </a:xfrm>
        </p:grpSpPr>
        <p:sp>
          <p:nvSpPr>
            <p:cNvPr id="29" name="Rectangle: Rounded Corners 28">
              <a:extLst>
                <a:ext uri="{FF2B5EF4-FFF2-40B4-BE49-F238E27FC236}">
                  <a16:creationId xmlns:a16="http://schemas.microsoft.com/office/drawing/2014/main" id="{2418E624-8F07-4328-9CAB-25FD9CF76928}"/>
                </a:ext>
              </a:extLst>
            </p:cNvPr>
            <p:cNvSpPr/>
            <p:nvPr/>
          </p:nvSpPr>
          <p:spPr>
            <a:xfrm>
              <a:off x="8994636" y="6077515"/>
              <a:ext cx="698123" cy="698123"/>
            </a:xfrm>
            <a:prstGeom prst="roundRect">
              <a:avLst/>
            </a:prstGeom>
            <a:solidFill>
              <a:schemeClr val="bg1"/>
            </a:solidFill>
            <a:ln w="28575">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A5A98370-E2C4-437A-AFF6-174A62A4AD8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82646" y="6174001"/>
              <a:ext cx="513938" cy="513938"/>
            </a:xfrm>
            <a:prstGeom prst="rect">
              <a:avLst/>
            </a:prstGeom>
          </p:spPr>
        </p:pic>
      </p:grpSp>
      <p:sp>
        <p:nvSpPr>
          <p:cNvPr id="31" name="Rectangle 30">
            <a:extLst>
              <a:ext uri="{FF2B5EF4-FFF2-40B4-BE49-F238E27FC236}">
                <a16:creationId xmlns:a16="http://schemas.microsoft.com/office/drawing/2014/main" id="{9E0A7B1E-02EF-452C-A9F4-DC3BFF390677}"/>
              </a:ext>
            </a:extLst>
          </p:cNvPr>
          <p:cNvSpPr/>
          <p:nvPr/>
        </p:nvSpPr>
        <p:spPr>
          <a:xfrm>
            <a:off x="9798952" y="6268056"/>
            <a:ext cx="1498487" cy="307777"/>
          </a:xfrm>
          <a:prstGeom prst="rect">
            <a:avLst/>
          </a:prstGeom>
        </p:spPr>
        <p:txBody>
          <a:bodyPr wrap="none">
            <a:spAutoFit/>
          </a:bodyPr>
          <a:lstStyle/>
          <a:p>
            <a:r>
              <a:rPr lang="en-US" sz="1400" dirty="0">
                <a:solidFill>
                  <a:schemeClr val="bg1"/>
                </a:solidFill>
              </a:rPr>
              <a:t>Innovation Center</a:t>
            </a:r>
          </a:p>
        </p:txBody>
      </p:sp>
      <p:grpSp>
        <p:nvGrpSpPr>
          <p:cNvPr id="32" name="Group 31">
            <a:extLst>
              <a:ext uri="{FF2B5EF4-FFF2-40B4-BE49-F238E27FC236}">
                <a16:creationId xmlns:a16="http://schemas.microsoft.com/office/drawing/2014/main" id="{7C57121C-DE2A-45AB-A069-641CF5A11B18}"/>
              </a:ext>
            </a:extLst>
          </p:cNvPr>
          <p:cNvGrpSpPr/>
          <p:nvPr/>
        </p:nvGrpSpPr>
        <p:grpSpPr>
          <a:xfrm>
            <a:off x="3626923" y="6080290"/>
            <a:ext cx="698123" cy="698123"/>
            <a:chOff x="3626923" y="6080290"/>
            <a:chExt cx="698123" cy="698123"/>
          </a:xfrm>
        </p:grpSpPr>
        <p:sp>
          <p:nvSpPr>
            <p:cNvPr id="35" name="Rectangle: Rounded Corners 34">
              <a:extLst>
                <a:ext uri="{FF2B5EF4-FFF2-40B4-BE49-F238E27FC236}">
                  <a16:creationId xmlns:a16="http://schemas.microsoft.com/office/drawing/2014/main" id="{1619D350-7ECA-40CE-A8BE-661EA9621046}"/>
                </a:ext>
              </a:extLst>
            </p:cNvPr>
            <p:cNvSpPr/>
            <p:nvPr/>
          </p:nvSpPr>
          <p:spPr>
            <a:xfrm>
              <a:off x="3626923" y="6080290"/>
              <a:ext cx="698123" cy="698123"/>
            </a:xfrm>
            <a:prstGeom prst="roundRect">
              <a:avLst/>
            </a:prstGeom>
            <a:solidFill>
              <a:schemeClr val="bg1"/>
            </a:solidFill>
            <a:ln w="28575">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153FC9DA-7A20-4B0E-AE04-70A754B8C22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34465" y="6174001"/>
              <a:ext cx="498636" cy="498636"/>
            </a:xfrm>
            <a:prstGeom prst="rect">
              <a:avLst/>
            </a:prstGeom>
          </p:spPr>
        </p:pic>
      </p:grpSp>
      <p:sp>
        <p:nvSpPr>
          <p:cNvPr id="37" name="Rectangle 36">
            <a:extLst>
              <a:ext uri="{FF2B5EF4-FFF2-40B4-BE49-F238E27FC236}">
                <a16:creationId xmlns:a16="http://schemas.microsoft.com/office/drawing/2014/main" id="{CB65D1F0-3973-491D-951D-19866FCC5F95}"/>
              </a:ext>
            </a:extLst>
          </p:cNvPr>
          <p:cNvSpPr/>
          <p:nvPr/>
        </p:nvSpPr>
        <p:spPr>
          <a:xfrm>
            <a:off x="4432588" y="6279148"/>
            <a:ext cx="1023292" cy="307777"/>
          </a:xfrm>
          <a:prstGeom prst="rect">
            <a:avLst/>
          </a:prstGeom>
        </p:spPr>
        <p:txBody>
          <a:bodyPr wrap="none">
            <a:spAutoFit/>
          </a:bodyPr>
          <a:lstStyle/>
          <a:p>
            <a:r>
              <a:rPr lang="en-US" sz="1400" dirty="0">
                <a:solidFill>
                  <a:schemeClr val="bg1"/>
                </a:solidFill>
              </a:rPr>
              <a:t>ERP System</a:t>
            </a:r>
          </a:p>
        </p:txBody>
      </p:sp>
    </p:spTree>
    <p:extLst>
      <p:ext uri="{BB962C8B-B14F-4D97-AF65-F5344CB8AC3E}">
        <p14:creationId xmlns:p14="http://schemas.microsoft.com/office/powerpoint/2010/main" val="88928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anim calcmode="lin" valueType="num">
                                      <p:cBhvr>
                                        <p:cTn id="13" dur="500" fill="hold"/>
                                        <p:tgtEl>
                                          <p:spTgt spid="40"/>
                                        </p:tgtEl>
                                        <p:attrNameLst>
                                          <p:attrName>ppt_x</p:attrName>
                                        </p:attrNameLst>
                                      </p:cBhvr>
                                      <p:tavLst>
                                        <p:tav tm="0">
                                          <p:val>
                                            <p:strVal val="#ppt_x"/>
                                          </p:val>
                                        </p:tav>
                                        <p:tav tm="100000">
                                          <p:val>
                                            <p:strVal val="#ppt_x"/>
                                          </p:val>
                                        </p:tav>
                                      </p:tavLst>
                                    </p:anim>
                                    <p:anim calcmode="lin" valueType="num">
                                      <p:cBhvr>
                                        <p:cTn id="14" dur="500" fill="hold"/>
                                        <p:tgtEl>
                                          <p:spTgt spid="40"/>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7"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anim calcmode="lin" valueType="num">
                                      <p:cBhvr>
                                        <p:cTn id="19" dur="500" fill="hold"/>
                                        <p:tgtEl>
                                          <p:spTgt spid="11"/>
                                        </p:tgtEl>
                                        <p:attrNameLst>
                                          <p:attrName>ppt_x</p:attrName>
                                        </p:attrNameLst>
                                      </p:cBhvr>
                                      <p:tavLst>
                                        <p:tav tm="0">
                                          <p:val>
                                            <p:strVal val="#ppt_x"/>
                                          </p:val>
                                        </p:tav>
                                        <p:tav tm="100000">
                                          <p:val>
                                            <p:strVal val="#ppt_x"/>
                                          </p:val>
                                        </p:tav>
                                      </p:tavLst>
                                    </p:anim>
                                    <p:anim calcmode="lin" valueType="num">
                                      <p:cBhvr>
                                        <p:cTn id="20" dur="5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anim calcmode="lin" valueType="num">
                                      <p:cBhvr>
                                        <p:cTn id="24" dur="500" fill="hold"/>
                                        <p:tgtEl>
                                          <p:spTgt spid="41"/>
                                        </p:tgtEl>
                                        <p:attrNameLst>
                                          <p:attrName>ppt_x</p:attrName>
                                        </p:attrNameLst>
                                      </p:cBhvr>
                                      <p:tavLst>
                                        <p:tav tm="0">
                                          <p:val>
                                            <p:strVal val="#ppt_x"/>
                                          </p:val>
                                        </p:tav>
                                        <p:tav tm="100000">
                                          <p:val>
                                            <p:strVal val="#ppt_x"/>
                                          </p:val>
                                        </p:tav>
                                      </p:tavLst>
                                    </p:anim>
                                    <p:anim calcmode="lin" valueType="num">
                                      <p:cBhvr>
                                        <p:cTn id="25" dur="500" fill="hold"/>
                                        <p:tgtEl>
                                          <p:spTgt spid="41"/>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7" presetClass="entr" presetSubtype="0"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anim calcmode="lin" valueType="num">
                                      <p:cBhvr>
                                        <p:cTn id="30" dur="500" fill="hold"/>
                                        <p:tgtEl>
                                          <p:spTgt spid="34"/>
                                        </p:tgtEl>
                                        <p:attrNameLst>
                                          <p:attrName>ppt_x</p:attrName>
                                        </p:attrNameLst>
                                      </p:cBhvr>
                                      <p:tavLst>
                                        <p:tav tm="0">
                                          <p:val>
                                            <p:strVal val="#ppt_x"/>
                                          </p:val>
                                        </p:tav>
                                        <p:tav tm="100000">
                                          <p:val>
                                            <p:strVal val="#ppt_x"/>
                                          </p:val>
                                        </p:tav>
                                      </p:tavLst>
                                    </p:anim>
                                    <p:anim calcmode="lin" valueType="num">
                                      <p:cBhvr>
                                        <p:cTn id="31" dur="500" fill="hold"/>
                                        <p:tgtEl>
                                          <p:spTgt spid="3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anim calcmode="lin" valueType="num">
                                      <p:cBhvr>
                                        <p:cTn id="35" dur="500" fill="hold"/>
                                        <p:tgtEl>
                                          <p:spTgt spid="42"/>
                                        </p:tgtEl>
                                        <p:attrNameLst>
                                          <p:attrName>ppt_x</p:attrName>
                                        </p:attrNameLst>
                                      </p:cBhvr>
                                      <p:tavLst>
                                        <p:tav tm="0">
                                          <p:val>
                                            <p:strVal val="#ppt_x"/>
                                          </p:val>
                                        </p:tav>
                                        <p:tav tm="100000">
                                          <p:val>
                                            <p:strVal val="#ppt_x"/>
                                          </p:val>
                                        </p:tav>
                                      </p:tavLst>
                                    </p:anim>
                                    <p:anim calcmode="lin" valueType="num">
                                      <p:cBhvr>
                                        <p:cTn id="36" dur="500" fill="hold"/>
                                        <p:tgtEl>
                                          <p:spTgt spid="42"/>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47" presetClass="entr" presetSubtype="0" fill="hold" nodeType="after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anim calcmode="lin" valueType="num">
                                      <p:cBhvr>
                                        <p:cTn id="41" dur="500" fill="hold"/>
                                        <p:tgtEl>
                                          <p:spTgt spid="43"/>
                                        </p:tgtEl>
                                        <p:attrNameLst>
                                          <p:attrName>ppt_x</p:attrName>
                                        </p:attrNameLst>
                                      </p:cBhvr>
                                      <p:tavLst>
                                        <p:tav tm="0">
                                          <p:val>
                                            <p:strVal val="#ppt_x"/>
                                          </p:val>
                                        </p:tav>
                                        <p:tav tm="100000">
                                          <p:val>
                                            <p:strVal val="#ppt_x"/>
                                          </p:val>
                                        </p:tav>
                                      </p:tavLst>
                                    </p:anim>
                                    <p:anim calcmode="lin" valueType="num">
                                      <p:cBhvr>
                                        <p:cTn id="42" dur="500" fill="hold"/>
                                        <p:tgtEl>
                                          <p:spTgt spid="43"/>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500"/>
                                        <p:tgtEl>
                                          <p:spTgt spid="44"/>
                                        </p:tgtEl>
                                      </p:cBhvr>
                                    </p:animEffect>
                                    <p:anim calcmode="lin" valueType="num">
                                      <p:cBhvr>
                                        <p:cTn id="46" dur="500" fill="hold"/>
                                        <p:tgtEl>
                                          <p:spTgt spid="44"/>
                                        </p:tgtEl>
                                        <p:attrNameLst>
                                          <p:attrName>ppt_x</p:attrName>
                                        </p:attrNameLst>
                                      </p:cBhvr>
                                      <p:tavLst>
                                        <p:tav tm="0">
                                          <p:val>
                                            <p:strVal val="#ppt_x"/>
                                          </p:val>
                                        </p:tav>
                                        <p:tav tm="100000">
                                          <p:val>
                                            <p:strVal val="#ppt_x"/>
                                          </p:val>
                                        </p:tav>
                                      </p:tavLst>
                                    </p:anim>
                                    <p:anim calcmode="lin" valueType="num">
                                      <p:cBhvr>
                                        <p:cTn id="47" dur="500" fill="hold"/>
                                        <p:tgtEl>
                                          <p:spTgt spid="44"/>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42" presetClass="entr" presetSubtype="0" fill="hold"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anim calcmode="lin" valueType="num">
                                      <p:cBhvr>
                                        <p:cTn id="52" dur="500" fill="hold"/>
                                        <p:tgtEl>
                                          <p:spTgt spid="38"/>
                                        </p:tgtEl>
                                        <p:attrNameLst>
                                          <p:attrName>ppt_x</p:attrName>
                                        </p:attrNameLst>
                                      </p:cBhvr>
                                      <p:tavLst>
                                        <p:tav tm="0">
                                          <p:val>
                                            <p:strVal val="#ppt_x"/>
                                          </p:val>
                                        </p:tav>
                                        <p:tav tm="100000">
                                          <p:val>
                                            <p:strVal val="#ppt_x"/>
                                          </p:val>
                                        </p:tav>
                                      </p:tavLst>
                                    </p:anim>
                                    <p:anim calcmode="lin" valueType="num">
                                      <p:cBhvr>
                                        <p:cTn id="53" dur="5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500"/>
                                        <p:tgtEl>
                                          <p:spTgt spid="45"/>
                                        </p:tgtEl>
                                      </p:cBhvr>
                                    </p:animEffect>
                                    <p:anim calcmode="lin" valueType="num">
                                      <p:cBhvr>
                                        <p:cTn id="57" dur="500" fill="hold"/>
                                        <p:tgtEl>
                                          <p:spTgt spid="45"/>
                                        </p:tgtEl>
                                        <p:attrNameLst>
                                          <p:attrName>ppt_x</p:attrName>
                                        </p:attrNameLst>
                                      </p:cBhvr>
                                      <p:tavLst>
                                        <p:tav tm="0">
                                          <p:val>
                                            <p:strVal val="#ppt_x"/>
                                          </p:val>
                                        </p:tav>
                                        <p:tav tm="100000">
                                          <p:val>
                                            <p:strVal val="#ppt_x"/>
                                          </p:val>
                                        </p:tav>
                                      </p:tavLst>
                                    </p:anim>
                                    <p:anim calcmode="lin" valueType="num">
                                      <p:cBhvr>
                                        <p:cTn id="58" dur="5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2500"/>
                            </p:stCondLst>
                            <p:childTnLst>
                              <p:par>
                                <p:cTn id="60" presetID="42" presetClass="entr" presetSubtype="0"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anim calcmode="lin" valueType="num">
                                      <p:cBhvr>
                                        <p:cTn id="63" dur="500" fill="hold"/>
                                        <p:tgtEl>
                                          <p:spTgt spid="7"/>
                                        </p:tgtEl>
                                        <p:attrNameLst>
                                          <p:attrName>ppt_x</p:attrName>
                                        </p:attrNameLst>
                                      </p:cBhvr>
                                      <p:tavLst>
                                        <p:tav tm="0">
                                          <p:val>
                                            <p:strVal val="#ppt_x"/>
                                          </p:val>
                                        </p:tav>
                                        <p:tav tm="100000">
                                          <p:val>
                                            <p:strVal val="#ppt_x"/>
                                          </p:val>
                                        </p:tav>
                                      </p:tavLst>
                                    </p:anim>
                                    <p:anim calcmode="lin" valueType="num">
                                      <p:cBhvr>
                                        <p:cTn id="64" dur="500" fill="hold"/>
                                        <p:tgtEl>
                                          <p:spTgt spid="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500"/>
                                        <p:tgtEl>
                                          <p:spTgt spid="46"/>
                                        </p:tgtEl>
                                      </p:cBhvr>
                                    </p:animEffect>
                                    <p:anim calcmode="lin" valueType="num">
                                      <p:cBhvr>
                                        <p:cTn id="68" dur="500" fill="hold"/>
                                        <p:tgtEl>
                                          <p:spTgt spid="46"/>
                                        </p:tgtEl>
                                        <p:attrNameLst>
                                          <p:attrName>ppt_x</p:attrName>
                                        </p:attrNameLst>
                                      </p:cBhvr>
                                      <p:tavLst>
                                        <p:tav tm="0">
                                          <p:val>
                                            <p:strVal val="#ppt_x"/>
                                          </p:val>
                                        </p:tav>
                                        <p:tav tm="100000">
                                          <p:val>
                                            <p:strVal val="#ppt_x"/>
                                          </p:val>
                                        </p:tav>
                                      </p:tavLst>
                                    </p:anim>
                                    <p:anim calcmode="lin" valueType="num">
                                      <p:cBhvr>
                                        <p:cTn id="69" dur="500" fill="hold"/>
                                        <p:tgtEl>
                                          <p:spTgt spid="46"/>
                                        </p:tgtEl>
                                        <p:attrNameLst>
                                          <p:attrName>ppt_y</p:attrName>
                                        </p:attrNameLst>
                                      </p:cBhvr>
                                      <p:tavLst>
                                        <p:tav tm="0">
                                          <p:val>
                                            <p:strVal val="#ppt_y+.1"/>
                                          </p:val>
                                        </p:tav>
                                        <p:tav tm="100000">
                                          <p:val>
                                            <p:strVal val="#ppt_y"/>
                                          </p:val>
                                        </p:tav>
                                      </p:tavLst>
                                    </p:anim>
                                  </p:childTnLst>
                                </p:cTn>
                              </p:par>
                            </p:childTnLst>
                          </p:cTn>
                        </p:par>
                        <p:par>
                          <p:cTn id="70" fill="hold">
                            <p:stCondLst>
                              <p:cond delay="3000"/>
                            </p:stCondLst>
                            <p:childTnLst>
                              <p:par>
                                <p:cTn id="71" presetID="42" presetClass="entr" presetSubtype="0" fill="hold"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500"/>
                                        <p:tgtEl>
                                          <p:spTgt spid="5"/>
                                        </p:tgtEl>
                                      </p:cBhvr>
                                    </p:animEffect>
                                    <p:anim calcmode="lin" valueType="num">
                                      <p:cBhvr>
                                        <p:cTn id="74" dur="500" fill="hold"/>
                                        <p:tgtEl>
                                          <p:spTgt spid="5"/>
                                        </p:tgtEl>
                                        <p:attrNameLst>
                                          <p:attrName>ppt_x</p:attrName>
                                        </p:attrNameLst>
                                      </p:cBhvr>
                                      <p:tavLst>
                                        <p:tav tm="0">
                                          <p:val>
                                            <p:strVal val="#ppt_x"/>
                                          </p:val>
                                        </p:tav>
                                        <p:tav tm="100000">
                                          <p:val>
                                            <p:strVal val="#ppt_x"/>
                                          </p:val>
                                        </p:tav>
                                      </p:tavLst>
                                    </p:anim>
                                    <p:anim calcmode="lin" valueType="num">
                                      <p:cBhvr>
                                        <p:cTn id="75" dur="500" fill="hold"/>
                                        <p:tgtEl>
                                          <p:spTgt spid="5"/>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fade">
                                      <p:cBhvr>
                                        <p:cTn id="78" dur="500"/>
                                        <p:tgtEl>
                                          <p:spTgt spid="47"/>
                                        </p:tgtEl>
                                      </p:cBhvr>
                                    </p:animEffect>
                                    <p:anim calcmode="lin" valueType="num">
                                      <p:cBhvr>
                                        <p:cTn id="79" dur="500" fill="hold"/>
                                        <p:tgtEl>
                                          <p:spTgt spid="47"/>
                                        </p:tgtEl>
                                        <p:attrNameLst>
                                          <p:attrName>ppt_x</p:attrName>
                                        </p:attrNameLst>
                                      </p:cBhvr>
                                      <p:tavLst>
                                        <p:tav tm="0">
                                          <p:val>
                                            <p:strVal val="#ppt_x"/>
                                          </p:val>
                                        </p:tav>
                                        <p:tav tm="100000">
                                          <p:val>
                                            <p:strVal val="#ppt_x"/>
                                          </p:val>
                                        </p:tav>
                                      </p:tavLst>
                                    </p:anim>
                                    <p:anim calcmode="lin" valueType="num">
                                      <p:cBhvr>
                                        <p:cTn id="80"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A753-F2D2-4B59-9C9C-41C1EAECF594}"/>
              </a:ext>
            </a:extLst>
          </p:cNvPr>
          <p:cNvSpPr>
            <a:spLocks noGrp="1"/>
          </p:cNvSpPr>
          <p:nvPr>
            <p:ph type="title"/>
          </p:nvPr>
        </p:nvSpPr>
        <p:spPr>
          <a:xfrm>
            <a:off x="838200" y="365125"/>
            <a:ext cx="10515600" cy="1325563"/>
          </a:xfrm>
        </p:spPr>
        <p:txBody>
          <a:bodyPr/>
          <a:lstStyle/>
          <a:p>
            <a:r>
              <a:rPr lang="en-US" b="1" dirty="0">
                <a:solidFill>
                  <a:srgbClr val="C00000"/>
                </a:solidFill>
              </a:rPr>
              <a:t>E-learning</a:t>
            </a:r>
            <a:endParaRPr lang="en-US" dirty="0">
              <a:solidFill>
                <a:srgbClr val="C00000"/>
              </a:solidFill>
            </a:endParaRPr>
          </a:p>
        </p:txBody>
      </p:sp>
      <p:sp>
        <p:nvSpPr>
          <p:cNvPr id="33" name="Arrow: Pentagon 32">
            <a:extLst>
              <a:ext uri="{FF2B5EF4-FFF2-40B4-BE49-F238E27FC236}">
                <a16:creationId xmlns:a16="http://schemas.microsoft.com/office/drawing/2014/main" id="{38199414-9B5B-40AA-B549-39714C669274}"/>
              </a:ext>
            </a:extLst>
          </p:cNvPr>
          <p:cNvSpPr/>
          <p:nvPr/>
        </p:nvSpPr>
        <p:spPr>
          <a:xfrm flipH="1">
            <a:off x="10260418" y="181542"/>
            <a:ext cx="1931581" cy="435934"/>
          </a:xfrm>
          <a:prstGeom prst="homePlate">
            <a:avLst>
              <a:gd name="adj" fmla="val 6951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rPr>
              <a:t>Student</a:t>
            </a:r>
            <a:endParaRPr lang="en-US" b="1" dirty="0">
              <a:solidFill>
                <a:schemeClr val="tx1"/>
              </a:solidFill>
            </a:endParaRPr>
          </a:p>
        </p:txBody>
      </p:sp>
      <p:pic>
        <p:nvPicPr>
          <p:cNvPr id="34" name="Picture 33">
            <a:extLst>
              <a:ext uri="{FF2B5EF4-FFF2-40B4-BE49-F238E27FC236}">
                <a16:creationId xmlns:a16="http://schemas.microsoft.com/office/drawing/2014/main" id="{64EB74C1-8E0E-4A5E-AEC6-57EBBAA67A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4599" y="1619190"/>
            <a:ext cx="1461168" cy="1461168"/>
          </a:xfrm>
          <a:prstGeom prst="rect">
            <a:avLst/>
          </a:prstGeom>
        </p:spPr>
      </p:pic>
      <p:pic>
        <p:nvPicPr>
          <p:cNvPr id="38" name="Picture 37">
            <a:extLst>
              <a:ext uri="{FF2B5EF4-FFF2-40B4-BE49-F238E27FC236}">
                <a16:creationId xmlns:a16="http://schemas.microsoft.com/office/drawing/2014/main" id="{FEC6B7A2-5121-45F1-ABC4-5E484734E6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704" y="1520336"/>
            <a:ext cx="1545401" cy="1545401"/>
          </a:xfrm>
          <a:prstGeom prst="rect">
            <a:avLst/>
          </a:prstGeom>
        </p:spPr>
      </p:pic>
      <p:sp>
        <p:nvSpPr>
          <p:cNvPr id="40" name="Rectangle 39">
            <a:extLst>
              <a:ext uri="{FF2B5EF4-FFF2-40B4-BE49-F238E27FC236}">
                <a16:creationId xmlns:a16="http://schemas.microsoft.com/office/drawing/2014/main" id="{268C2082-401E-4A95-8D6D-406045CEE10B}"/>
              </a:ext>
            </a:extLst>
          </p:cNvPr>
          <p:cNvSpPr/>
          <p:nvPr/>
        </p:nvSpPr>
        <p:spPr>
          <a:xfrm>
            <a:off x="395603" y="3294687"/>
            <a:ext cx="2603605" cy="338554"/>
          </a:xfrm>
          <a:prstGeom prst="rect">
            <a:avLst/>
          </a:prstGeom>
        </p:spPr>
        <p:txBody>
          <a:bodyPr wrap="square">
            <a:spAutoFit/>
          </a:bodyPr>
          <a:lstStyle/>
          <a:p>
            <a:pPr lvl="0" algn="ctr" fontAlgn="base">
              <a:buClr>
                <a:srgbClr val="000000"/>
              </a:buClr>
              <a:buSzPts val="1100"/>
            </a:pPr>
            <a:r>
              <a:rPr lang="en-US" sz="1600" b="1" dirty="0">
                <a:latin typeface="Arial" panose="020B0604020202020204" pitchFamily="34" charset="0"/>
                <a:ea typeface="Arial" panose="020B0604020202020204" pitchFamily="34" charset="0"/>
                <a:cs typeface="Arial" panose="020B0604020202020204" pitchFamily="34" charset="0"/>
              </a:rPr>
              <a:t>E-Books</a:t>
            </a:r>
          </a:p>
        </p:txBody>
      </p:sp>
      <p:sp>
        <p:nvSpPr>
          <p:cNvPr id="41" name="Rectangle 40">
            <a:extLst>
              <a:ext uri="{FF2B5EF4-FFF2-40B4-BE49-F238E27FC236}">
                <a16:creationId xmlns:a16="http://schemas.microsoft.com/office/drawing/2014/main" id="{9C91F820-AEF7-43C9-99D7-158A888D1BC6}"/>
              </a:ext>
            </a:extLst>
          </p:cNvPr>
          <p:cNvSpPr/>
          <p:nvPr/>
        </p:nvSpPr>
        <p:spPr>
          <a:xfrm>
            <a:off x="3198621" y="3289189"/>
            <a:ext cx="3395345" cy="584775"/>
          </a:xfrm>
          <a:prstGeom prst="rect">
            <a:avLst/>
          </a:prstGeom>
        </p:spPr>
        <p:txBody>
          <a:bodyPr wrap="square">
            <a:spAutoFit/>
          </a:bodyPr>
          <a:lstStyle/>
          <a:p>
            <a:pPr marR="0" lvl="0" algn="ctr" fontAlgn="base">
              <a:spcBef>
                <a:spcPts val="0"/>
              </a:spcBef>
              <a:spcAft>
                <a:spcPts val="0"/>
              </a:spcAft>
              <a:buClr>
                <a:srgbClr val="000000"/>
              </a:buClr>
              <a:buSzPts val="1100"/>
            </a:pPr>
            <a:r>
              <a:rPr lang="en-US" sz="1600" b="1" dirty="0">
                <a:latin typeface="Arial" panose="020B0604020202020204" pitchFamily="34" charset="0"/>
                <a:ea typeface="Arial" panose="020B0604020202020204" pitchFamily="34" charset="0"/>
                <a:cs typeface="Arial" panose="020B0604020202020204" pitchFamily="34" charset="0"/>
              </a:rPr>
              <a:t>Adaptive learning programs </a:t>
            </a:r>
            <a:r>
              <a:rPr lang="en-US" sz="1600" dirty="0">
                <a:latin typeface="Arial" panose="020B0604020202020204" pitchFamily="34" charset="0"/>
                <a:ea typeface="Arial" panose="020B0604020202020204" pitchFamily="34" charset="0"/>
                <a:cs typeface="Arial" panose="020B0604020202020204" pitchFamily="34" charset="0"/>
              </a:rPr>
              <a:t>and learning portfolios for students</a:t>
            </a:r>
            <a:endParaRPr lang="en-US" sz="1600" b="1" dirty="0">
              <a:latin typeface="Arial" panose="020B0604020202020204" pitchFamily="34" charset="0"/>
              <a:ea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1A44DB3D-1829-46A0-8B14-22D5DBEE7F7C}"/>
              </a:ext>
            </a:extLst>
          </p:cNvPr>
          <p:cNvSpPr/>
          <p:nvPr/>
        </p:nvSpPr>
        <p:spPr>
          <a:xfrm>
            <a:off x="6793379" y="3279268"/>
            <a:ext cx="2603603" cy="584775"/>
          </a:xfrm>
          <a:prstGeom prst="rect">
            <a:avLst/>
          </a:prstGeom>
        </p:spPr>
        <p:txBody>
          <a:bodyPr wrap="square">
            <a:spAutoFit/>
          </a:bodyPr>
          <a:lstStyle/>
          <a:p>
            <a:pPr marR="0" lvl="0" algn="ctr" fontAlgn="base">
              <a:spcBef>
                <a:spcPts val="0"/>
              </a:spcBef>
              <a:spcAft>
                <a:spcPts val="0"/>
              </a:spcAft>
              <a:buClr>
                <a:srgbClr val="000000"/>
              </a:buClr>
              <a:buSzPts val="1100"/>
            </a:pPr>
            <a:r>
              <a:rPr lang="en-US" sz="1600" b="1" dirty="0">
                <a:latin typeface="Arial" panose="020B0604020202020204" pitchFamily="34" charset="0"/>
                <a:ea typeface="Arial" panose="020B0604020202020204" pitchFamily="34" charset="0"/>
                <a:cs typeface="Arial" panose="020B0604020202020204" pitchFamily="34" charset="0"/>
              </a:rPr>
              <a:t>Learning Management System</a:t>
            </a:r>
            <a:r>
              <a:rPr lang="en-US" sz="1600" dirty="0">
                <a:latin typeface="Arial" panose="020B0604020202020204" pitchFamily="34" charset="0"/>
                <a:ea typeface="Arial" panose="020B0604020202020204" pitchFamily="34" charset="0"/>
                <a:cs typeface="Arial" panose="020B0604020202020204" pitchFamily="34" charset="0"/>
              </a:rPr>
              <a:t> (LMS)</a:t>
            </a:r>
          </a:p>
        </p:txBody>
      </p:sp>
      <p:sp>
        <p:nvSpPr>
          <p:cNvPr id="44" name="Rectangle 43">
            <a:extLst>
              <a:ext uri="{FF2B5EF4-FFF2-40B4-BE49-F238E27FC236}">
                <a16:creationId xmlns:a16="http://schemas.microsoft.com/office/drawing/2014/main" id="{F5C2F3B9-B7C5-4E30-A96C-C4FBAAAF307E}"/>
              </a:ext>
            </a:extLst>
          </p:cNvPr>
          <p:cNvSpPr/>
          <p:nvPr/>
        </p:nvSpPr>
        <p:spPr>
          <a:xfrm>
            <a:off x="10065536" y="3279268"/>
            <a:ext cx="1542410" cy="338554"/>
          </a:xfrm>
          <a:prstGeom prst="rect">
            <a:avLst/>
          </a:prstGeom>
        </p:spPr>
        <p:txBody>
          <a:bodyPr wrap="none">
            <a:spAutoFit/>
          </a:bodyPr>
          <a:lstStyle/>
          <a:p>
            <a:pPr marR="0" lvl="0" fontAlgn="base">
              <a:spcBef>
                <a:spcPts val="0"/>
              </a:spcBef>
              <a:spcAft>
                <a:spcPts val="0"/>
              </a:spcAft>
              <a:buClr>
                <a:srgbClr val="000000"/>
              </a:buClr>
              <a:buSzPts val="1100"/>
            </a:pPr>
            <a:r>
              <a:rPr lang="en-US" sz="1600" b="1" dirty="0">
                <a:latin typeface="Arial" panose="020B0604020202020204" pitchFamily="34" charset="0"/>
                <a:ea typeface="Arial" panose="020B0604020202020204" pitchFamily="34" charset="0"/>
                <a:cs typeface="Arial" panose="020B0604020202020204" pitchFamily="34" charset="0"/>
              </a:rPr>
              <a:t>Online Exams</a:t>
            </a:r>
          </a:p>
        </p:txBody>
      </p:sp>
      <p:sp>
        <p:nvSpPr>
          <p:cNvPr id="45" name="Rectangle 44">
            <a:extLst>
              <a:ext uri="{FF2B5EF4-FFF2-40B4-BE49-F238E27FC236}">
                <a16:creationId xmlns:a16="http://schemas.microsoft.com/office/drawing/2014/main" id="{FF871336-2DD1-44F4-AFAD-635E06C287F3}"/>
              </a:ext>
            </a:extLst>
          </p:cNvPr>
          <p:cNvSpPr/>
          <p:nvPr/>
        </p:nvSpPr>
        <p:spPr>
          <a:xfrm>
            <a:off x="2700670" y="4125574"/>
            <a:ext cx="9085767" cy="1323439"/>
          </a:xfrm>
          <a:prstGeom prst="rect">
            <a:avLst/>
          </a:prstGeom>
        </p:spPr>
        <p:txBody>
          <a:bodyPr wrap="square">
            <a:spAutoFit/>
          </a:bodyPr>
          <a:lstStyle/>
          <a:p>
            <a:pPr lvl="0"/>
            <a:r>
              <a:rPr lang="en-US" sz="1600" b="1" dirty="0"/>
              <a:t>Project Collaboration </a:t>
            </a:r>
            <a:r>
              <a:rPr lang="en-US" sz="1600" dirty="0"/>
              <a:t>and sharing: the students should make use of the cloud services to </a:t>
            </a:r>
            <a:r>
              <a:rPr lang="en-US" sz="1600" b="1" dirty="0"/>
              <a:t>store all the project papers </a:t>
            </a:r>
            <a:r>
              <a:rPr lang="en-US" sz="1600" dirty="0"/>
              <a:t>and work on the cloud so they can collaborate easily and makes it easy for the instructor to track the work of each one of them in the project, Also it can be </a:t>
            </a:r>
            <a:r>
              <a:rPr lang="en-US" sz="1600" b="1" dirty="0"/>
              <a:t>used as reference for the future </a:t>
            </a:r>
            <a:r>
              <a:rPr lang="en-US" sz="1600" dirty="0"/>
              <a:t>students at this subjects. Also a audio/video conference feature can be used to help the group work together or with their lecturer.</a:t>
            </a:r>
          </a:p>
        </p:txBody>
      </p:sp>
      <p:pic>
        <p:nvPicPr>
          <p:cNvPr id="19" name="Picture 18">
            <a:extLst>
              <a:ext uri="{FF2B5EF4-FFF2-40B4-BE49-F238E27FC236}">
                <a16:creationId xmlns:a16="http://schemas.microsoft.com/office/drawing/2014/main" id="{2A10F3C6-F644-40D7-946B-28804407C1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2343" y="1551677"/>
            <a:ext cx="1670018" cy="1670018"/>
          </a:xfrm>
          <a:prstGeom prst="rect">
            <a:avLst/>
          </a:prstGeom>
        </p:spPr>
      </p:pic>
      <p:pic>
        <p:nvPicPr>
          <p:cNvPr id="4" name="Picture 3">
            <a:extLst>
              <a:ext uri="{FF2B5EF4-FFF2-40B4-BE49-F238E27FC236}">
                <a16:creationId xmlns:a16="http://schemas.microsoft.com/office/drawing/2014/main" id="{34743177-DBB3-4306-83E9-7648DCEB4D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5536" y="1410341"/>
            <a:ext cx="1670017" cy="1670017"/>
          </a:xfrm>
          <a:prstGeom prst="rect">
            <a:avLst/>
          </a:prstGeom>
        </p:spPr>
      </p:pic>
      <p:pic>
        <p:nvPicPr>
          <p:cNvPr id="8" name="Picture 7">
            <a:extLst>
              <a:ext uri="{FF2B5EF4-FFF2-40B4-BE49-F238E27FC236}">
                <a16:creationId xmlns:a16="http://schemas.microsoft.com/office/drawing/2014/main" id="{053406DD-8F90-48B8-B2BE-10C997D9C1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5958" y="4028123"/>
            <a:ext cx="1454147" cy="1454147"/>
          </a:xfrm>
          <a:prstGeom prst="rect">
            <a:avLst/>
          </a:prstGeom>
        </p:spPr>
      </p:pic>
      <p:sp>
        <p:nvSpPr>
          <p:cNvPr id="14" name="Rectangle 13">
            <a:extLst>
              <a:ext uri="{FF2B5EF4-FFF2-40B4-BE49-F238E27FC236}">
                <a16:creationId xmlns:a16="http://schemas.microsoft.com/office/drawing/2014/main" id="{6B0D5983-D517-49DD-86DB-97251DD26969}"/>
              </a:ext>
            </a:extLst>
          </p:cNvPr>
          <p:cNvSpPr/>
          <p:nvPr/>
        </p:nvSpPr>
        <p:spPr>
          <a:xfrm>
            <a:off x="0" y="5991468"/>
            <a:ext cx="12192000" cy="87166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6D3CD585-E3AD-4EF0-A8B5-460BCD0967D8}"/>
              </a:ext>
            </a:extLst>
          </p:cNvPr>
          <p:cNvGrpSpPr/>
          <p:nvPr/>
        </p:nvGrpSpPr>
        <p:grpSpPr>
          <a:xfrm>
            <a:off x="602400" y="6074926"/>
            <a:ext cx="698123" cy="698123"/>
            <a:chOff x="602400" y="6074926"/>
            <a:chExt cx="698123" cy="698123"/>
          </a:xfrm>
        </p:grpSpPr>
        <p:sp>
          <p:nvSpPr>
            <p:cNvPr id="16" name="Rectangle: Rounded Corners 15">
              <a:extLst>
                <a:ext uri="{FF2B5EF4-FFF2-40B4-BE49-F238E27FC236}">
                  <a16:creationId xmlns:a16="http://schemas.microsoft.com/office/drawing/2014/main" id="{A421D495-EF49-43B1-BF4C-55C8EA4F0CBA}"/>
                </a:ext>
              </a:extLst>
            </p:cNvPr>
            <p:cNvSpPr/>
            <p:nvPr/>
          </p:nvSpPr>
          <p:spPr>
            <a:xfrm>
              <a:off x="602400" y="6074926"/>
              <a:ext cx="698123" cy="69812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5D3807D9-6B46-40BA-B1E8-A3BBCFEFC6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1705" y="6184231"/>
              <a:ext cx="475429" cy="475429"/>
            </a:xfrm>
            <a:prstGeom prst="rect">
              <a:avLst/>
            </a:prstGeom>
          </p:spPr>
        </p:pic>
      </p:grpSp>
      <p:sp>
        <p:nvSpPr>
          <p:cNvPr id="18" name="Rectangle 17">
            <a:extLst>
              <a:ext uri="{FF2B5EF4-FFF2-40B4-BE49-F238E27FC236}">
                <a16:creationId xmlns:a16="http://schemas.microsoft.com/office/drawing/2014/main" id="{A9B952AA-F66A-4671-ABEC-1B9E124DD20E}"/>
              </a:ext>
            </a:extLst>
          </p:cNvPr>
          <p:cNvSpPr/>
          <p:nvPr/>
        </p:nvSpPr>
        <p:spPr>
          <a:xfrm>
            <a:off x="1354610" y="6162909"/>
            <a:ext cx="1699650" cy="523220"/>
          </a:xfrm>
          <a:prstGeom prst="rect">
            <a:avLst/>
          </a:prstGeom>
        </p:spPr>
        <p:txBody>
          <a:bodyPr wrap="square">
            <a:spAutoFit/>
          </a:bodyPr>
          <a:lstStyle/>
          <a:p>
            <a:r>
              <a:rPr lang="en-GB" sz="1400" b="1" dirty="0">
                <a:solidFill>
                  <a:schemeClr val="bg1"/>
                </a:solidFill>
              </a:rPr>
              <a:t>Reduce the number</a:t>
            </a:r>
            <a:r>
              <a:rPr lang="en-GB" sz="1400" dirty="0">
                <a:solidFill>
                  <a:schemeClr val="bg1"/>
                </a:solidFill>
              </a:rPr>
              <a:t> of Human Resources</a:t>
            </a:r>
          </a:p>
        </p:txBody>
      </p:sp>
      <p:grpSp>
        <p:nvGrpSpPr>
          <p:cNvPr id="20" name="Group 19">
            <a:extLst>
              <a:ext uri="{FF2B5EF4-FFF2-40B4-BE49-F238E27FC236}">
                <a16:creationId xmlns:a16="http://schemas.microsoft.com/office/drawing/2014/main" id="{A5FFCC2E-AE47-4179-9236-506A0B850849}"/>
              </a:ext>
            </a:extLst>
          </p:cNvPr>
          <p:cNvGrpSpPr/>
          <p:nvPr/>
        </p:nvGrpSpPr>
        <p:grpSpPr>
          <a:xfrm>
            <a:off x="6317528" y="6083801"/>
            <a:ext cx="698123" cy="698123"/>
            <a:chOff x="6317528" y="6083801"/>
            <a:chExt cx="698123" cy="698123"/>
          </a:xfrm>
        </p:grpSpPr>
        <p:sp>
          <p:nvSpPr>
            <p:cNvPr id="21" name="Rectangle: Rounded Corners 20">
              <a:extLst>
                <a:ext uri="{FF2B5EF4-FFF2-40B4-BE49-F238E27FC236}">
                  <a16:creationId xmlns:a16="http://schemas.microsoft.com/office/drawing/2014/main" id="{F977B136-1231-4514-A692-E4F4DE935BC4}"/>
                </a:ext>
              </a:extLst>
            </p:cNvPr>
            <p:cNvSpPr/>
            <p:nvPr/>
          </p:nvSpPr>
          <p:spPr>
            <a:xfrm>
              <a:off x="6317528" y="6083801"/>
              <a:ext cx="698123" cy="698123"/>
            </a:xfrm>
            <a:prstGeom prst="roundRect">
              <a:avLst/>
            </a:prstGeom>
            <a:solidFill>
              <a:schemeClr val="bg1"/>
            </a:solid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DC15AB93-D5FA-402C-9DAF-C1ADE861062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49605" y="6214963"/>
              <a:ext cx="450982" cy="450982"/>
            </a:xfrm>
            <a:prstGeom prst="rect">
              <a:avLst/>
            </a:prstGeom>
          </p:spPr>
        </p:pic>
      </p:grpSp>
      <p:sp>
        <p:nvSpPr>
          <p:cNvPr id="23" name="Rectangle 22">
            <a:extLst>
              <a:ext uri="{FF2B5EF4-FFF2-40B4-BE49-F238E27FC236}">
                <a16:creationId xmlns:a16="http://schemas.microsoft.com/office/drawing/2014/main" id="{920C290E-87DA-4B90-A227-3877E4B7D29E}"/>
              </a:ext>
            </a:extLst>
          </p:cNvPr>
          <p:cNvSpPr/>
          <p:nvPr/>
        </p:nvSpPr>
        <p:spPr>
          <a:xfrm>
            <a:off x="7123552" y="6169194"/>
            <a:ext cx="1764891" cy="523220"/>
          </a:xfrm>
          <a:prstGeom prst="rect">
            <a:avLst/>
          </a:prstGeom>
        </p:spPr>
        <p:txBody>
          <a:bodyPr wrap="square">
            <a:spAutoFit/>
          </a:bodyPr>
          <a:lstStyle/>
          <a:p>
            <a:r>
              <a:rPr lang="en-US" sz="1400" b="1" dirty="0">
                <a:solidFill>
                  <a:schemeClr val="bg1"/>
                </a:solidFill>
              </a:rPr>
              <a:t>Facilitating</a:t>
            </a:r>
            <a:r>
              <a:rPr lang="en-US" sz="1400" dirty="0">
                <a:solidFill>
                  <a:schemeClr val="bg1"/>
                </a:solidFill>
              </a:rPr>
              <a:t> the Educational Process</a:t>
            </a:r>
          </a:p>
        </p:txBody>
      </p:sp>
      <p:grpSp>
        <p:nvGrpSpPr>
          <p:cNvPr id="24" name="Group 23">
            <a:extLst>
              <a:ext uri="{FF2B5EF4-FFF2-40B4-BE49-F238E27FC236}">
                <a16:creationId xmlns:a16="http://schemas.microsoft.com/office/drawing/2014/main" id="{1A5ECBFA-066A-4F21-AEBC-720A0DFDBE2C}"/>
              </a:ext>
            </a:extLst>
          </p:cNvPr>
          <p:cNvGrpSpPr/>
          <p:nvPr/>
        </p:nvGrpSpPr>
        <p:grpSpPr>
          <a:xfrm>
            <a:off x="8994636" y="6077515"/>
            <a:ext cx="698123" cy="698123"/>
            <a:chOff x="8994636" y="6077515"/>
            <a:chExt cx="698123" cy="698123"/>
          </a:xfrm>
        </p:grpSpPr>
        <p:sp>
          <p:nvSpPr>
            <p:cNvPr id="25" name="Rectangle: Rounded Corners 24">
              <a:extLst>
                <a:ext uri="{FF2B5EF4-FFF2-40B4-BE49-F238E27FC236}">
                  <a16:creationId xmlns:a16="http://schemas.microsoft.com/office/drawing/2014/main" id="{F0052010-2B5C-48A3-B90F-D6BA252350C7}"/>
                </a:ext>
              </a:extLst>
            </p:cNvPr>
            <p:cNvSpPr/>
            <p:nvPr/>
          </p:nvSpPr>
          <p:spPr>
            <a:xfrm>
              <a:off x="8994636" y="6077515"/>
              <a:ext cx="698123" cy="698123"/>
            </a:xfrm>
            <a:prstGeom prst="roundRect">
              <a:avLst/>
            </a:prstGeom>
            <a:solidFill>
              <a:schemeClr val="bg1"/>
            </a:solidFill>
            <a:ln w="28575">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147BCA82-9CC6-43F0-BB90-7D0295D9CC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82646" y="6174001"/>
              <a:ext cx="513938" cy="513938"/>
            </a:xfrm>
            <a:prstGeom prst="rect">
              <a:avLst/>
            </a:prstGeom>
          </p:spPr>
        </p:pic>
      </p:grpSp>
      <p:sp>
        <p:nvSpPr>
          <p:cNvPr id="27" name="Rectangle 26">
            <a:extLst>
              <a:ext uri="{FF2B5EF4-FFF2-40B4-BE49-F238E27FC236}">
                <a16:creationId xmlns:a16="http://schemas.microsoft.com/office/drawing/2014/main" id="{FED9653B-8BC0-4EA8-980F-DFB8339051A5}"/>
              </a:ext>
            </a:extLst>
          </p:cNvPr>
          <p:cNvSpPr/>
          <p:nvPr/>
        </p:nvSpPr>
        <p:spPr>
          <a:xfrm>
            <a:off x="9798952" y="6268056"/>
            <a:ext cx="1498487" cy="307777"/>
          </a:xfrm>
          <a:prstGeom prst="rect">
            <a:avLst/>
          </a:prstGeom>
        </p:spPr>
        <p:txBody>
          <a:bodyPr wrap="none">
            <a:spAutoFit/>
          </a:bodyPr>
          <a:lstStyle/>
          <a:p>
            <a:r>
              <a:rPr lang="en-US" sz="1400" dirty="0">
                <a:solidFill>
                  <a:schemeClr val="bg1"/>
                </a:solidFill>
              </a:rPr>
              <a:t>Innovation Center</a:t>
            </a:r>
          </a:p>
        </p:txBody>
      </p:sp>
      <p:grpSp>
        <p:nvGrpSpPr>
          <p:cNvPr id="28" name="Group 27">
            <a:extLst>
              <a:ext uri="{FF2B5EF4-FFF2-40B4-BE49-F238E27FC236}">
                <a16:creationId xmlns:a16="http://schemas.microsoft.com/office/drawing/2014/main" id="{4C9EC420-708F-423E-B966-1A9AFBF7A1D3}"/>
              </a:ext>
            </a:extLst>
          </p:cNvPr>
          <p:cNvGrpSpPr/>
          <p:nvPr/>
        </p:nvGrpSpPr>
        <p:grpSpPr>
          <a:xfrm>
            <a:off x="3626923" y="6080290"/>
            <a:ext cx="698123" cy="698123"/>
            <a:chOff x="3626923" y="6080290"/>
            <a:chExt cx="698123" cy="698123"/>
          </a:xfrm>
        </p:grpSpPr>
        <p:sp>
          <p:nvSpPr>
            <p:cNvPr id="29" name="Rectangle: Rounded Corners 28">
              <a:extLst>
                <a:ext uri="{FF2B5EF4-FFF2-40B4-BE49-F238E27FC236}">
                  <a16:creationId xmlns:a16="http://schemas.microsoft.com/office/drawing/2014/main" id="{4A10451C-942A-4AF7-A5B2-C8D51549EDDE}"/>
                </a:ext>
              </a:extLst>
            </p:cNvPr>
            <p:cNvSpPr/>
            <p:nvPr/>
          </p:nvSpPr>
          <p:spPr>
            <a:xfrm>
              <a:off x="3626923" y="6080290"/>
              <a:ext cx="698123" cy="698123"/>
            </a:xfrm>
            <a:prstGeom prst="roundRect">
              <a:avLst/>
            </a:prstGeom>
            <a:solidFill>
              <a:schemeClr val="bg1"/>
            </a:solidFill>
            <a:ln w="28575">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9ABE1760-E6B6-4B1E-BBEB-81DE748F7DE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34465" y="6174001"/>
              <a:ext cx="498636" cy="498636"/>
            </a:xfrm>
            <a:prstGeom prst="rect">
              <a:avLst/>
            </a:prstGeom>
          </p:spPr>
        </p:pic>
      </p:grpSp>
      <p:sp>
        <p:nvSpPr>
          <p:cNvPr id="31" name="Rectangle 30">
            <a:extLst>
              <a:ext uri="{FF2B5EF4-FFF2-40B4-BE49-F238E27FC236}">
                <a16:creationId xmlns:a16="http://schemas.microsoft.com/office/drawing/2014/main" id="{F408D804-75A0-4A96-9E98-8D52BD64038A}"/>
              </a:ext>
            </a:extLst>
          </p:cNvPr>
          <p:cNvSpPr/>
          <p:nvPr/>
        </p:nvSpPr>
        <p:spPr>
          <a:xfrm>
            <a:off x="4432588" y="6279148"/>
            <a:ext cx="1023292" cy="307777"/>
          </a:xfrm>
          <a:prstGeom prst="rect">
            <a:avLst/>
          </a:prstGeom>
        </p:spPr>
        <p:txBody>
          <a:bodyPr wrap="none">
            <a:spAutoFit/>
          </a:bodyPr>
          <a:lstStyle/>
          <a:p>
            <a:r>
              <a:rPr lang="en-US" sz="1400" dirty="0">
                <a:solidFill>
                  <a:schemeClr val="bg1"/>
                </a:solidFill>
              </a:rPr>
              <a:t>ERP System</a:t>
            </a:r>
          </a:p>
        </p:txBody>
      </p:sp>
    </p:spTree>
    <p:extLst>
      <p:ext uri="{BB962C8B-B14F-4D97-AF65-F5344CB8AC3E}">
        <p14:creationId xmlns:p14="http://schemas.microsoft.com/office/powerpoint/2010/main" val="312334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childTnLst>
                          </p:cTn>
                        </p:par>
                        <p:par>
                          <p:cTn id="32" fill="hold">
                            <p:stCondLst>
                              <p:cond delay="2000"/>
                            </p:stCondLst>
                            <p:childTnLst>
                              <p:par>
                                <p:cTn id="33" presetID="42"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anim calcmode="lin" valueType="num">
                                      <p:cBhvr>
                                        <p:cTn id="36" dur="500" fill="hold"/>
                                        <p:tgtEl>
                                          <p:spTgt spid="8"/>
                                        </p:tgtEl>
                                        <p:attrNameLst>
                                          <p:attrName>ppt_x</p:attrName>
                                        </p:attrNameLst>
                                      </p:cBhvr>
                                      <p:tavLst>
                                        <p:tav tm="0">
                                          <p:val>
                                            <p:strVal val="#ppt_x"/>
                                          </p:val>
                                        </p:tav>
                                        <p:tav tm="100000">
                                          <p:val>
                                            <p:strVal val="#ppt_x"/>
                                          </p:val>
                                        </p:tav>
                                      </p:tavLst>
                                    </p:anim>
                                    <p:anim calcmode="lin" valueType="num">
                                      <p:cBhvr>
                                        <p:cTn id="37" dur="500" fill="hold"/>
                                        <p:tgtEl>
                                          <p:spTgt spid="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500"/>
                                        <p:tgtEl>
                                          <p:spTgt spid="45"/>
                                        </p:tgtEl>
                                      </p:cBhvr>
                                    </p:animEffect>
                                    <p:anim calcmode="lin" valueType="num">
                                      <p:cBhvr>
                                        <p:cTn id="41" dur="500" fill="hold"/>
                                        <p:tgtEl>
                                          <p:spTgt spid="45"/>
                                        </p:tgtEl>
                                        <p:attrNameLst>
                                          <p:attrName>ppt_x</p:attrName>
                                        </p:attrNameLst>
                                      </p:cBhvr>
                                      <p:tavLst>
                                        <p:tav tm="0">
                                          <p:val>
                                            <p:strVal val="#ppt_x"/>
                                          </p:val>
                                        </p:tav>
                                        <p:tav tm="100000">
                                          <p:val>
                                            <p:strVal val="#ppt_x"/>
                                          </p:val>
                                        </p:tav>
                                      </p:tavLst>
                                    </p:anim>
                                    <p:anim calcmode="lin" valueType="num">
                                      <p:cBhvr>
                                        <p:cTn id="42"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4" grpId="0"/>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A753-F2D2-4B59-9C9C-41C1EAECF594}"/>
              </a:ext>
            </a:extLst>
          </p:cNvPr>
          <p:cNvSpPr>
            <a:spLocks noGrp="1"/>
          </p:cNvSpPr>
          <p:nvPr>
            <p:ph type="title"/>
          </p:nvPr>
        </p:nvSpPr>
        <p:spPr>
          <a:xfrm>
            <a:off x="838200" y="365125"/>
            <a:ext cx="10515600" cy="1325563"/>
          </a:xfrm>
        </p:spPr>
        <p:txBody>
          <a:bodyPr/>
          <a:lstStyle/>
          <a:p>
            <a:r>
              <a:rPr lang="en-US" b="1" dirty="0">
                <a:solidFill>
                  <a:srgbClr val="C00000"/>
                </a:solidFill>
              </a:rPr>
              <a:t>Smart gates</a:t>
            </a:r>
            <a:endParaRPr lang="en-US" dirty="0">
              <a:solidFill>
                <a:srgbClr val="C00000"/>
              </a:solidFill>
            </a:endParaRPr>
          </a:p>
        </p:txBody>
      </p:sp>
      <p:sp>
        <p:nvSpPr>
          <p:cNvPr id="33" name="Arrow: Pentagon 32">
            <a:extLst>
              <a:ext uri="{FF2B5EF4-FFF2-40B4-BE49-F238E27FC236}">
                <a16:creationId xmlns:a16="http://schemas.microsoft.com/office/drawing/2014/main" id="{38199414-9B5B-40AA-B549-39714C669274}"/>
              </a:ext>
            </a:extLst>
          </p:cNvPr>
          <p:cNvSpPr/>
          <p:nvPr/>
        </p:nvSpPr>
        <p:spPr>
          <a:xfrm flipH="1">
            <a:off x="10260418" y="181542"/>
            <a:ext cx="1931581" cy="435934"/>
          </a:xfrm>
          <a:prstGeom prst="homePlate">
            <a:avLst>
              <a:gd name="adj" fmla="val 6951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rPr>
              <a:t>Student</a:t>
            </a:r>
            <a:endParaRPr lang="en-US" b="1" dirty="0">
              <a:solidFill>
                <a:schemeClr val="tx1"/>
              </a:solidFill>
            </a:endParaRPr>
          </a:p>
        </p:txBody>
      </p:sp>
      <p:pic>
        <p:nvPicPr>
          <p:cNvPr id="5" name="Picture 4">
            <a:extLst>
              <a:ext uri="{FF2B5EF4-FFF2-40B4-BE49-F238E27FC236}">
                <a16:creationId xmlns:a16="http://schemas.microsoft.com/office/drawing/2014/main" id="{B8FC7987-18AF-4E8E-96CC-A05185E6CF69}"/>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095394" y="3258630"/>
            <a:ext cx="1911419" cy="1911419"/>
          </a:xfrm>
          <a:prstGeom prst="rect">
            <a:avLst/>
          </a:prstGeom>
        </p:spPr>
      </p:pic>
      <p:sp>
        <p:nvSpPr>
          <p:cNvPr id="7" name="Rectangle 6">
            <a:extLst>
              <a:ext uri="{FF2B5EF4-FFF2-40B4-BE49-F238E27FC236}">
                <a16:creationId xmlns:a16="http://schemas.microsoft.com/office/drawing/2014/main" id="{98B31127-6901-4BA4-BE7A-28F370777C87}"/>
              </a:ext>
            </a:extLst>
          </p:cNvPr>
          <p:cNvSpPr/>
          <p:nvPr/>
        </p:nvSpPr>
        <p:spPr>
          <a:xfrm>
            <a:off x="3579628" y="2122376"/>
            <a:ext cx="7414437" cy="646331"/>
          </a:xfrm>
          <a:prstGeom prst="rect">
            <a:avLst/>
          </a:prstGeom>
        </p:spPr>
        <p:txBody>
          <a:bodyPr wrap="square">
            <a:spAutoFit/>
          </a:bodyPr>
          <a:lstStyle/>
          <a:p>
            <a:r>
              <a:rPr lang="en-US" dirty="0">
                <a:latin typeface="Arial" panose="020B0604020202020204" pitchFamily="34" charset="0"/>
                <a:ea typeface="Arial" panose="020B0604020202020204" pitchFamily="34" charset="0"/>
              </a:rPr>
              <a:t>The campus main gate and every other building gate is </a:t>
            </a:r>
            <a:r>
              <a:rPr lang="en-US" b="1" dirty="0">
                <a:latin typeface="Arial" panose="020B0604020202020204" pitchFamily="34" charset="0"/>
                <a:ea typeface="Arial" panose="020B0604020202020204" pitchFamily="34" charset="0"/>
              </a:rPr>
              <a:t>equipped by RFID reader.</a:t>
            </a:r>
          </a:p>
        </p:txBody>
      </p:sp>
      <p:pic>
        <p:nvPicPr>
          <p:cNvPr id="11" name="Picture 10">
            <a:extLst>
              <a:ext uri="{FF2B5EF4-FFF2-40B4-BE49-F238E27FC236}">
                <a16:creationId xmlns:a16="http://schemas.microsoft.com/office/drawing/2014/main" id="{71868A5A-C1DB-4616-9583-5CE486A150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111" y="1751359"/>
            <a:ext cx="1521496" cy="1521496"/>
          </a:xfrm>
          <a:prstGeom prst="rect">
            <a:avLst/>
          </a:prstGeom>
        </p:spPr>
      </p:pic>
      <p:sp>
        <p:nvSpPr>
          <p:cNvPr id="12" name="Rectangle 11">
            <a:extLst>
              <a:ext uri="{FF2B5EF4-FFF2-40B4-BE49-F238E27FC236}">
                <a16:creationId xmlns:a16="http://schemas.microsoft.com/office/drawing/2014/main" id="{6885428E-9B99-40CF-9F9F-879FE331198D}"/>
              </a:ext>
            </a:extLst>
          </p:cNvPr>
          <p:cNvSpPr/>
          <p:nvPr/>
        </p:nvSpPr>
        <p:spPr>
          <a:xfrm>
            <a:off x="1345673" y="4087409"/>
            <a:ext cx="7414437" cy="923330"/>
          </a:xfrm>
          <a:prstGeom prst="rect">
            <a:avLst/>
          </a:prstGeom>
        </p:spPr>
        <p:txBody>
          <a:bodyPr wrap="square">
            <a:spAutoFit/>
          </a:bodyPr>
          <a:lstStyle/>
          <a:p>
            <a:r>
              <a:rPr lang="en-US" dirty="0">
                <a:latin typeface="Arial" panose="020B0604020202020204" pitchFamily="34" charset="0"/>
                <a:ea typeface="Arial" panose="020B0604020202020204" pitchFamily="34" charset="0"/>
              </a:rPr>
              <a:t>It is easy to </a:t>
            </a:r>
            <a:r>
              <a:rPr lang="en-US" b="1" dirty="0">
                <a:latin typeface="Arial" panose="020B0604020202020204" pitchFamily="34" charset="0"/>
                <a:ea typeface="Arial" panose="020B0604020202020204" pitchFamily="34" charset="0"/>
              </a:rPr>
              <a:t>detect all the students, employee’s and guests movement </a:t>
            </a:r>
            <a:r>
              <a:rPr lang="en-US" dirty="0">
                <a:latin typeface="Arial" panose="020B0604020202020204" pitchFamily="34" charset="0"/>
                <a:ea typeface="Arial" panose="020B0604020202020204" pitchFamily="34" charset="0"/>
              </a:rPr>
              <a:t>throughout the campus. also help track the equipment’s equipped by </a:t>
            </a:r>
            <a:r>
              <a:rPr lang="en-US" b="1" dirty="0">
                <a:latin typeface="Arial" panose="020B0604020202020204" pitchFamily="34" charset="0"/>
                <a:ea typeface="Arial" panose="020B0604020202020204" pitchFamily="34" charset="0"/>
              </a:rPr>
              <a:t>RFID Sensor</a:t>
            </a:r>
            <a:r>
              <a:rPr lang="en-US" dirty="0">
                <a:latin typeface="Arial" panose="020B0604020202020204" pitchFamily="34" charset="0"/>
                <a:ea typeface="Arial" panose="020B0604020202020204" pitchFamily="34" charset="0"/>
              </a:rPr>
              <a:t>.</a:t>
            </a:r>
            <a:endParaRPr lang="en-US" dirty="0"/>
          </a:p>
        </p:txBody>
      </p:sp>
      <p:sp>
        <p:nvSpPr>
          <p:cNvPr id="8" name="Rectangle 7">
            <a:extLst>
              <a:ext uri="{FF2B5EF4-FFF2-40B4-BE49-F238E27FC236}">
                <a16:creationId xmlns:a16="http://schemas.microsoft.com/office/drawing/2014/main" id="{9548B90C-81D7-4186-BDCA-00C04F2E0C86}"/>
              </a:ext>
            </a:extLst>
          </p:cNvPr>
          <p:cNvSpPr/>
          <p:nvPr/>
        </p:nvSpPr>
        <p:spPr>
          <a:xfrm>
            <a:off x="0" y="5991468"/>
            <a:ext cx="12192000" cy="87166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E8DC08E-8898-4A6D-A68C-70C653258466}"/>
              </a:ext>
            </a:extLst>
          </p:cNvPr>
          <p:cNvGrpSpPr/>
          <p:nvPr/>
        </p:nvGrpSpPr>
        <p:grpSpPr>
          <a:xfrm>
            <a:off x="602400" y="6074926"/>
            <a:ext cx="698123" cy="698123"/>
            <a:chOff x="602400" y="6074926"/>
            <a:chExt cx="698123" cy="698123"/>
          </a:xfrm>
        </p:grpSpPr>
        <p:sp>
          <p:nvSpPr>
            <p:cNvPr id="10" name="Rectangle: Rounded Corners 9">
              <a:extLst>
                <a:ext uri="{FF2B5EF4-FFF2-40B4-BE49-F238E27FC236}">
                  <a16:creationId xmlns:a16="http://schemas.microsoft.com/office/drawing/2014/main" id="{9A2CC08F-6C30-4439-AF4A-01AC457A6093}"/>
                </a:ext>
              </a:extLst>
            </p:cNvPr>
            <p:cNvSpPr/>
            <p:nvPr/>
          </p:nvSpPr>
          <p:spPr>
            <a:xfrm>
              <a:off x="602400" y="6074926"/>
              <a:ext cx="698123" cy="69812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CB6956D-1D09-4722-9FFE-F7ACE998D9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705" y="6184231"/>
              <a:ext cx="475429" cy="475429"/>
            </a:xfrm>
            <a:prstGeom prst="rect">
              <a:avLst/>
            </a:prstGeom>
          </p:spPr>
        </p:pic>
      </p:grpSp>
      <p:sp>
        <p:nvSpPr>
          <p:cNvPr id="14" name="Rectangle 13">
            <a:extLst>
              <a:ext uri="{FF2B5EF4-FFF2-40B4-BE49-F238E27FC236}">
                <a16:creationId xmlns:a16="http://schemas.microsoft.com/office/drawing/2014/main" id="{A27EA323-59D8-496D-A2DD-705280E5C38B}"/>
              </a:ext>
            </a:extLst>
          </p:cNvPr>
          <p:cNvSpPr/>
          <p:nvPr/>
        </p:nvSpPr>
        <p:spPr>
          <a:xfrm>
            <a:off x="1354610" y="6162909"/>
            <a:ext cx="1699650" cy="523220"/>
          </a:xfrm>
          <a:prstGeom prst="rect">
            <a:avLst/>
          </a:prstGeom>
        </p:spPr>
        <p:txBody>
          <a:bodyPr wrap="square">
            <a:spAutoFit/>
          </a:bodyPr>
          <a:lstStyle/>
          <a:p>
            <a:r>
              <a:rPr lang="en-GB" sz="1400" b="1" dirty="0">
                <a:solidFill>
                  <a:schemeClr val="bg1"/>
                </a:solidFill>
              </a:rPr>
              <a:t>Reduce the number</a:t>
            </a:r>
            <a:r>
              <a:rPr lang="en-GB" sz="1400" dirty="0">
                <a:solidFill>
                  <a:schemeClr val="bg1"/>
                </a:solidFill>
              </a:rPr>
              <a:t> of Human Resources</a:t>
            </a:r>
          </a:p>
        </p:txBody>
      </p:sp>
      <p:grpSp>
        <p:nvGrpSpPr>
          <p:cNvPr id="15" name="Group 14">
            <a:extLst>
              <a:ext uri="{FF2B5EF4-FFF2-40B4-BE49-F238E27FC236}">
                <a16:creationId xmlns:a16="http://schemas.microsoft.com/office/drawing/2014/main" id="{A8260F02-3A69-4F42-B2A3-3D5E5DCAE5C1}"/>
              </a:ext>
            </a:extLst>
          </p:cNvPr>
          <p:cNvGrpSpPr/>
          <p:nvPr/>
        </p:nvGrpSpPr>
        <p:grpSpPr>
          <a:xfrm>
            <a:off x="6317528" y="6083801"/>
            <a:ext cx="698123" cy="698123"/>
            <a:chOff x="6317528" y="6083801"/>
            <a:chExt cx="698123" cy="698123"/>
          </a:xfrm>
        </p:grpSpPr>
        <p:sp>
          <p:nvSpPr>
            <p:cNvPr id="16" name="Rectangle: Rounded Corners 15">
              <a:extLst>
                <a:ext uri="{FF2B5EF4-FFF2-40B4-BE49-F238E27FC236}">
                  <a16:creationId xmlns:a16="http://schemas.microsoft.com/office/drawing/2014/main" id="{EF6D1999-4758-4F9B-88A4-11C322A33ECF}"/>
                </a:ext>
              </a:extLst>
            </p:cNvPr>
            <p:cNvSpPr/>
            <p:nvPr/>
          </p:nvSpPr>
          <p:spPr>
            <a:xfrm>
              <a:off x="6317528" y="6083801"/>
              <a:ext cx="698123" cy="698123"/>
            </a:xfrm>
            <a:prstGeom prst="roundRect">
              <a:avLst/>
            </a:prstGeom>
            <a:solidFill>
              <a:schemeClr val="bg1"/>
            </a:solid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AACCAFF-26F6-47C1-A179-CD3FB47D4D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9605" y="6214963"/>
              <a:ext cx="450982" cy="450982"/>
            </a:xfrm>
            <a:prstGeom prst="rect">
              <a:avLst/>
            </a:prstGeom>
          </p:spPr>
        </p:pic>
      </p:grpSp>
      <p:sp>
        <p:nvSpPr>
          <p:cNvPr id="18" name="Rectangle 17">
            <a:extLst>
              <a:ext uri="{FF2B5EF4-FFF2-40B4-BE49-F238E27FC236}">
                <a16:creationId xmlns:a16="http://schemas.microsoft.com/office/drawing/2014/main" id="{CD80E127-61FD-4F59-8886-194779C8D7AA}"/>
              </a:ext>
            </a:extLst>
          </p:cNvPr>
          <p:cNvSpPr/>
          <p:nvPr/>
        </p:nvSpPr>
        <p:spPr>
          <a:xfrm>
            <a:off x="7123552" y="6169194"/>
            <a:ext cx="1764891" cy="523220"/>
          </a:xfrm>
          <a:prstGeom prst="rect">
            <a:avLst/>
          </a:prstGeom>
        </p:spPr>
        <p:txBody>
          <a:bodyPr wrap="square">
            <a:spAutoFit/>
          </a:bodyPr>
          <a:lstStyle/>
          <a:p>
            <a:r>
              <a:rPr lang="en-US" sz="1400" b="1" dirty="0">
                <a:solidFill>
                  <a:schemeClr val="bg1"/>
                </a:solidFill>
              </a:rPr>
              <a:t>Facilitating</a:t>
            </a:r>
            <a:r>
              <a:rPr lang="en-US" sz="1400" dirty="0">
                <a:solidFill>
                  <a:schemeClr val="bg1"/>
                </a:solidFill>
              </a:rPr>
              <a:t> the Educational Process</a:t>
            </a:r>
          </a:p>
        </p:txBody>
      </p:sp>
      <p:grpSp>
        <p:nvGrpSpPr>
          <p:cNvPr id="19" name="Group 18">
            <a:extLst>
              <a:ext uri="{FF2B5EF4-FFF2-40B4-BE49-F238E27FC236}">
                <a16:creationId xmlns:a16="http://schemas.microsoft.com/office/drawing/2014/main" id="{51AC1AC1-DED0-4871-890F-F895E2E6B181}"/>
              </a:ext>
            </a:extLst>
          </p:cNvPr>
          <p:cNvGrpSpPr/>
          <p:nvPr/>
        </p:nvGrpSpPr>
        <p:grpSpPr>
          <a:xfrm>
            <a:off x="8994636" y="6077515"/>
            <a:ext cx="698123" cy="698123"/>
            <a:chOff x="8994636" y="6077515"/>
            <a:chExt cx="698123" cy="698123"/>
          </a:xfrm>
        </p:grpSpPr>
        <p:sp>
          <p:nvSpPr>
            <p:cNvPr id="20" name="Rectangle: Rounded Corners 19">
              <a:extLst>
                <a:ext uri="{FF2B5EF4-FFF2-40B4-BE49-F238E27FC236}">
                  <a16:creationId xmlns:a16="http://schemas.microsoft.com/office/drawing/2014/main" id="{7C79E74F-9FDA-4548-B73A-796E48A58143}"/>
                </a:ext>
              </a:extLst>
            </p:cNvPr>
            <p:cNvSpPr/>
            <p:nvPr/>
          </p:nvSpPr>
          <p:spPr>
            <a:xfrm>
              <a:off x="8994636" y="6077515"/>
              <a:ext cx="698123" cy="698123"/>
            </a:xfrm>
            <a:prstGeom prst="roundRect">
              <a:avLst/>
            </a:prstGeom>
            <a:solidFill>
              <a:schemeClr val="bg1"/>
            </a:solidFill>
            <a:ln w="28575">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A3C3E894-7E42-492B-A25F-B7DB83970A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82646" y="6174001"/>
              <a:ext cx="513938" cy="513938"/>
            </a:xfrm>
            <a:prstGeom prst="rect">
              <a:avLst/>
            </a:prstGeom>
          </p:spPr>
        </p:pic>
      </p:grpSp>
      <p:sp>
        <p:nvSpPr>
          <p:cNvPr id="22" name="Rectangle 21">
            <a:extLst>
              <a:ext uri="{FF2B5EF4-FFF2-40B4-BE49-F238E27FC236}">
                <a16:creationId xmlns:a16="http://schemas.microsoft.com/office/drawing/2014/main" id="{1AC5F90D-F74F-46E3-ABE2-D20A6192C32E}"/>
              </a:ext>
            </a:extLst>
          </p:cNvPr>
          <p:cNvSpPr/>
          <p:nvPr/>
        </p:nvSpPr>
        <p:spPr>
          <a:xfrm>
            <a:off x="9798952" y="6268056"/>
            <a:ext cx="1498487" cy="307777"/>
          </a:xfrm>
          <a:prstGeom prst="rect">
            <a:avLst/>
          </a:prstGeom>
        </p:spPr>
        <p:txBody>
          <a:bodyPr wrap="none">
            <a:spAutoFit/>
          </a:bodyPr>
          <a:lstStyle/>
          <a:p>
            <a:r>
              <a:rPr lang="en-US" sz="1400" dirty="0">
                <a:solidFill>
                  <a:schemeClr val="bg1"/>
                </a:solidFill>
              </a:rPr>
              <a:t>Innovation Center</a:t>
            </a:r>
          </a:p>
        </p:txBody>
      </p:sp>
      <p:grpSp>
        <p:nvGrpSpPr>
          <p:cNvPr id="23" name="Group 22">
            <a:extLst>
              <a:ext uri="{FF2B5EF4-FFF2-40B4-BE49-F238E27FC236}">
                <a16:creationId xmlns:a16="http://schemas.microsoft.com/office/drawing/2014/main" id="{A7DFE8C5-01CC-447F-88C3-4B586EDA9BF2}"/>
              </a:ext>
            </a:extLst>
          </p:cNvPr>
          <p:cNvGrpSpPr/>
          <p:nvPr/>
        </p:nvGrpSpPr>
        <p:grpSpPr>
          <a:xfrm>
            <a:off x="3626923" y="6080290"/>
            <a:ext cx="698123" cy="698123"/>
            <a:chOff x="3626923" y="6080290"/>
            <a:chExt cx="698123" cy="698123"/>
          </a:xfrm>
        </p:grpSpPr>
        <p:sp>
          <p:nvSpPr>
            <p:cNvPr id="24" name="Rectangle: Rounded Corners 23">
              <a:extLst>
                <a:ext uri="{FF2B5EF4-FFF2-40B4-BE49-F238E27FC236}">
                  <a16:creationId xmlns:a16="http://schemas.microsoft.com/office/drawing/2014/main" id="{E9A77824-F14A-448E-88D3-5775569DF39D}"/>
                </a:ext>
              </a:extLst>
            </p:cNvPr>
            <p:cNvSpPr/>
            <p:nvPr/>
          </p:nvSpPr>
          <p:spPr>
            <a:xfrm>
              <a:off x="3626923" y="6080290"/>
              <a:ext cx="698123" cy="698123"/>
            </a:xfrm>
            <a:prstGeom prst="roundRect">
              <a:avLst/>
            </a:prstGeom>
            <a:solidFill>
              <a:schemeClr val="bg1"/>
            </a:solidFill>
            <a:ln w="28575">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8AE3364D-AF4A-4360-8E09-EF708A838C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4465" y="6174001"/>
              <a:ext cx="498636" cy="498636"/>
            </a:xfrm>
            <a:prstGeom prst="rect">
              <a:avLst/>
            </a:prstGeom>
          </p:spPr>
        </p:pic>
      </p:grpSp>
      <p:sp>
        <p:nvSpPr>
          <p:cNvPr id="26" name="Rectangle 25">
            <a:extLst>
              <a:ext uri="{FF2B5EF4-FFF2-40B4-BE49-F238E27FC236}">
                <a16:creationId xmlns:a16="http://schemas.microsoft.com/office/drawing/2014/main" id="{83EC3D89-9112-4366-826C-5C2DFB08B3B3}"/>
              </a:ext>
            </a:extLst>
          </p:cNvPr>
          <p:cNvSpPr/>
          <p:nvPr/>
        </p:nvSpPr>
        <p:spPr>
          <a:xfrm>
            <a:off x="4432588" y="6279148"/>
            <a:ext cx="1023292" cy="307777"/>
          </a:xfrm>
          <a:prstGeom prst="rect">
            <a:avLst/>
          </a:prstGeom>
        </p:spPr>
        <p:txBody>
          <a:bodyPr wrap="none">
            <a:spAutoFit/>
          </a:bodyPr>
          <a:lstStyle/>
          <a:p>
            <a:r>
              <a:rPr lang="en-US" sz="1400" dirty="0">
                <a:solidFill>
                  <a:schemeClr val="bg1"/>
                </a:solidFill>
              </a:rPr>
              <a:t>ERP System</a:t>
            </a:r>
          </a:p>
        </p:txBody>
      </p:sp>
    </p:spTree>
    <p:extLst>
      <p:ext uri="{BB962C8B-B14F-4D97-AF65-F5344CB8AC3E}">
        <p14:creationId xmlns:p14="http://schemas.microsoft.com/office/powerpoint/2010/main" val="338601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strVal val="#ppt_x"/>
                                          </p:val>
                                        </p:tav>
                                        <p:tav tm="100000">
                                          <p:val>
                                            <p:strVal val="#ppt_x"/>
                                          </p:val>
                                        </p:tav>
                                      </p:tavLst>
                                    </p:anim>
                                    <p:anim calcmode="lin" valueType="num">
                                      <p:cBhvr>
                                        <p:cTn id="20" dur="500" fill="hold"/>
                                        <p:tgtEl>
                                          <p:spTgt spid="12"/>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2734</TotalTime>
  <Words>2092</Words>
  <Application>Microsoft Office PowerPoint</Application>
  <PresentationFormat>Widescreen</PresentationFormat>
  <Paragraphs>331</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PowerPoint Presentation</vt:lpstr>
      <vt:lpstr>PowerPoint Presentation</vt:lpstr>
      <vt:lpstr>PowerPoint Presentation</vt:lpstr>
      <vt:lpstr>PowerPoint Presentation</vt:lpstr>
      <vt:lpstr>Smart Classroom</vt:lpstr>
      <vt:lpstr>Communication Students &amp; lecturer</vt:lpstr>
      <vt:lpstr>Smart Library</vt:lpstr>
      <vt:lpstr>E-learning</vt:lpstr>
      <vt:lpstr>Smart gates</vt:lpstr>
      <vt:lpstr>Cloud Account</vt:lpstr>
      <vt:lpstr>Bus System</vt:lpstr>
      <vt:lpstr>Vehicles System</vt:lpstr>
      <vt:lpstr>In-Campus Routing</vt:lpstr>
      <vt:lpstr>Clinic</vt:lpstr>
      <vt:lpstr>Events</vt:lpstr>
      <vt:lpstr>Communities</vt:lpstr>
      <vt:lpstr>Integration with Siri &amp; Google Assistant</vt:lpstr>
      <vt:lpstr>Employees Tasks</vt:lpstr>
      <vt:lpstr>Virtual Reality Learning</vt:lpstr>
      <vt:lpstr>Student Housing</vt:lpstr>
      <vt:lpstr>Smart Wallet</vt:lpstr>
      <vt:lpstr>Auto Parking</vt:lpstr>
      <vt:lpstr>PowerPoint Presentation</vt:lpstr>
      <vt:lpstr>PowerPoint Presentation</vt:lpstr>
      <vt:lpstr>PowerPoint Presentation</vt:lpstr>
      <vt:lpstr>PowerPoint Presentation</vt:lpstr>
      <vt:lpstr>PowerPoint Presentation</vt:lpstr>
      <vt:lpstr>ERP System</vt:lpstr>
      <vt:lpstr>ERP 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mahmoudElSaid</dc:creator>
  <cp:lastModifiedBy>mahmoudElSaid</cp:lastModifiedBy>
  <cp:revision>91</cp:revision>
  <cp:lastPrinted>2018-06-28T08:21:36Z</cp:lastPrinted>
  <dcterms:created xsi:type="dcterms:W3CDTF">2018-06-25T08:43:03Z</dcterms:created>
  <dcterms:modified xsi:type="dcterms:W3CDTF">2018-07-04T15:22:11Z</dcterms:modified>
</cp:coreProperties>
</file>